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9fa77600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9fa77600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285eeaef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285eeaef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0005bd0c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0005bd0c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9fa77600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9fa77600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ff459b10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ff459b10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0005bd0c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0005bd0c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9fa77600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9fa77600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9fa77600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9fa77600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9fa77600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9fa77600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9fa77600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9fa77600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b66b1fa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9b66b1fa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285eeaef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285eeae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285eeae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285eeae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9fa77600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9fa77600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9fa77600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9fa77600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9fa77600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9fa77600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9fa77600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9fa77600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db37c36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db37c36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9fa77600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9fa77600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9fa77600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9fa77600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9fa77600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9fa77600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285eeae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285eeae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285eeaef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285eeaef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9fa77600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9fa77600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0005bd0c2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0005bd0c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0005bd0c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0005bd0c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0005bd0c2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0005bd0c2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0005bd0c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0005bd0c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0005bd0c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0005bd0c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b66b1fa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b66b1fa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b66b1fa0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b66b1fa0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9fa77600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9fa77600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0005bd0c2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0005bd0c2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9ff459b1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9ff459b1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9fa77600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9fa77600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98467149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98467149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b66b1fa0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b66b1fa0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9b66b1fa0d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9b66b1fa0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b66b1fa0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b66b1fa0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https://docs.google.com/presentation/d/1Ay7kHpbeZH2jJKeMzyJnLSa4g4-Yep0-v-OiNcTX268/edit#slide=id.g54492dbfca_0_0</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99fa77600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99fa77600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9fa77600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9fa77600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https://people.duke.edu/~hpgavin/cee201/LagrangeMultipliers.pdf</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9fa77600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9fa776006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9fa77600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9fa77600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285eeaef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285eeaef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285eeaef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285eeaef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9859a0f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9859a0f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3cc3e56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3cc3e56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3cc3e56f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3cc3e56f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3cc3e56f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a3cc3e56f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a3cc3e56f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a3cc3e56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3cc3e56f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3cc3e56f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3cc3e56f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3cc3e56f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18181"/>
              </a:lnSpc>
              <a:spcBef>
                <a:spcPts val="32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The first term is usually referred to as </a:t>
            </a:r>
            <a:r>
              <a:rPr b="1" i="1" lang="en" sz="1600">
                <a:solidFill>
                  <a:srgbClr val="292929"/>
                </a:solidFill>
                <a:highlight>
                  <a:srgbClr val="FFFFFF"/>
                </a:highlight>
                <a:latin typeface="Georgia"/>
                <a:ea typeface="Georgia"/>
                <a:cs typeface="Georgia"/>
                <a:sym typeface="Georgia"/>
              </a:rPr>
              <a:t>Variance</a:t>
            </a:r>
            <a:r>
              <a:rPr lang="en" sz="1600">
                <a:solidFill>
                  <a:srgbClr val="292929"/>
                </a:solidFill>
                <a:highlight>
                  <a:srgbClr val="FFFFFF"/>
                </a:highlight>
                <a:latin typeface="Georgia"/>
                <a:ea typeface="Georgia"/>
                <a:cs typeface="Georgia"/>
                <a:sym typeface="Georgia"/>
              </a:rPr>
              <a:t>. It shows how “jumpy” the gap between the </a:t>
            </a:r>
            <a:r>
              <a:rPr i="1" lang="en" sz="1600">
                <a:solidFill>
                  <a:srgbClr val="292929"/>
                </a:solidFill>
                <a:highlight>
                  <a:srgbClr val="FFFFFF"/>
                </a:highlight>
                <a:latin typeface="Georgia"/>
                <a:ea typeface="Georgia"/>
                <a:cs typeface="Georgia"/>
                <a:sym typeface="Georgia"/>
              </a:rPr>
              <a:t>real model</a:t>
            </a:r>
            <a:r>
              <a:rPr lang="en" sz="1600">
                <a:solidFill>
                  <a:srgbClr val="292929"/>
                </a:solidFill>
                <a:highlight>
                  <a:srgbClr val="FFFFFF"/>
                </a:highlight>
                <a:latin typeface="Georgia"/>
                <a:ea typeface="Georgia"/>
                <a:cs typeface="Georgia"/>
                <a:sym typeface="Georgia"/>
              </a:rPr>
              <a:t> and the </a:t>
            </a:r>
            <a:r>
              <a:rPr i="1" lang="en" sz="1600">
                <a:solidFill>
                  <a:srgbClr val="292929"/>
                </a:solidFill>
                <a:highlight>
                  <a:srgbClr val="FFFFFF"/>
                </a:highlight>
                <a:latin typeface="Georgia"/>
                <a:ea typeface="Georgia"/>
                <a:cs typeface="Georgia"/>
                <a:sym typeface="Georgia"/>
              </a:rPr>
              <a:t>predictor model</a:t>
            </a:r>
            <a:r>
              <a:rPr lang="en" sz="1600">
                <a:solidFill>
                  <a:srgbClr val="292929"/>
                </a:solidFill>
                <a:highlight>
                  <a:srgbClr val="FFFFFF"/>
                </a:highlight>
                <a:latin typeface="Georgia"/>
                <a:ea typeface="Georgia"/>
                <a:cs typeface="Georgia"/>
                <a:sym typeface="Georgia"/>
              </a:rPr>
              <a:t> is depending on the training data </a:t>
            </a:r>
            <a:r>
              <a:rPr b="1" i="1" lang="en" sz="1600">
                <a:solidFill>
                  <a:srgbClr val="292929"/>
                </a:solidFill>
                <a:highlight>
                  <a:srgbClr val="FFFFFF"/>
                </a:highlight>
                <a:latin typeface="Georgia"/>
                <a:ea typeface="Georgia"/>
                <a:cs typeface="Georgia"/>
                <a:sym typeface="Georgia"/>
              </a:rPr>
              <a:t>S</a:t>
            </a:r>
            <a:r>
              <a:rPr lang="en" sz="1600">
                <a:solidFill>
                  <a:srgbClr val="292929"/>
                </a:solidFill>
                <a:highlight>
                  <a:srgbClr val="FFFFFF"/>
                </a:highlight>
                <a:latin typeface="Georgia"/>
                <a:ea typeface="Georgia"/>
                <a:cs typeface="Georgia"/>
                <a:sym typeface="Georgia"/>
              </a:rPr>
              <a:t> and the test data </a:t>
            </a:r>
            <a:r>
              <a:rPr b="1" i="1" lang="en" sz="1600">
                <a:solidFill>
                  <a:srgbClr val="292929"/>
                </a:solidFill>
                <a:highlight>
                  <a:srgbClr val="FFFFFF"/>
                </a:highlight>
                <a:latin typeface="Georgia"/>
                <a:ea typeface="Georgia"/>
                <a:cs typeface="Georgia"/>
                <a:sym typeface="Georgia"/>
              </a:rPr>
              <a:t>(x,y)</a:t>
            </a:r>
            <a:r>
              <a:rPr lang="en" sz="1600">
                <a:solidFill>
                  <a:srgbClr val="292929"/>
                </a:solidFill>
                <a:highlight>
                  <a:srgbClr val="FFFFFF"/>
                </a:highlight>
                <a:latin typeface="Georgia"/>
                <a:ea typeface="Georgia"/>
                <a:cs typeface="Georgia"/>
                <a:sym typeface="Georgia"/>
              </a:rPr>
              <a:t>. Models with high capacity (e.g. neural network with extremely many layers) have high </a:t>
            </a:r>
            <a:r>
              <a:rPr b="1" i="1" lang="en" sz="1600">
                <a:solidFill>
                  <a:srgbClr val="292929"/>
                </a:solidFill>
                <a:highlight>
                  <a:srgbClr val="FFFFFF"/>
                </a:highlight>
                <a:latin typeface="Georgia"/>
                <a:ea typeface="Georgia"/>
                <a:cs typeface="Georgia"/>
                <a:sym typeface="Georgia"/>
              </a:rPr>
              <a:t>variance</a:t>
            </a:r>
            <a:r>
              <a:rPr lang="en" sz="1600">
                <a:solidFill>
                  <a:srgbClr val="292929"/>
                </a:solidFill>
                <a:highlight>
                  <a:srgbClr val="FFFFFF"/>
                </a:highlight>
                <a:latin typeface="Georgia"/>
                <a:ea typeface="Georgia"/>
                <a:cs typeface="Georgia"/>
                <a:sym typeface="Georgia"/>
              </a:rPr>
              <a:t> and models with low capacity (e.g. think linear regression) have low </a:t>
            </a:r>
            <a:r>
              <a:rPr b="1" i="1" lang="en" sz="1600">
                <a:solidFill>
                  <a:srgbClr val="292929"/>
                </a:solidFill>
                <a:highlight>
                  <a:srgbClr val="FFFFFF"/>
                </a:highlight>
                <a:latin typeface="Georgia"/>
                <a:ea typeface="Georgia"/>
                <a:cs typeface="Georgia"/>
                <a:sym typeface="Georgia"/>
              </a:rPr>
              <a:t>variance</a:t>
            </a:r>
            <a:r>
              <a:rPr lang="en" sz="1600">
                <a:solidFill>
                  <a:srgbClr val="292929"/>
                </a:solidFill>
                <a:highlight>
                  <a:srgbClr val="FFFFFF"/>
                </a:highlight>
                <a:latin typeface="Georgia"/>
                <a:ea typeface="Georgia"/>
                <a:cs typeface="Georgia"/>
                <a:sym typeface="Georgia"/>
              </a:rPr>
              <a:t>.</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The second term is </a:t>
            </a:r>
            <a:r>
              <a:rPr b="1" i="1" lang="en" sz="1600">
                <a:solidFill>
                  <a:srgbClr val="292929"/>
                </a:solidFill>
                <a:highlight>
                  <a:srgbClr val="FFFFFF"/>
                </a:highlight>
                <a:latin typeface="Georgia"/>
                <a:ea typeface="Georgia"/>
                <a:cs typeface="Georgia"/>
                <a:sym typeface="Georgia"/>
              </a:rPr>
              <a:t>Noise</a:t>
            </a:r>
            <a:r>
              <a:rPr lang="en" sz="1600">
                <a:solidFill>
                  <a:srgbClr val="292929"/>
                </a:solidFill>
                <a:highlight>
                  <a:srgbClr val="FFFFFF"/>
                </a:highlight>
                <a:latin typeface="Georgia"/>
                <a:ea typeface="Georgia"/>
                <a:cs typeface="Georgia"/>
                <a:sym typeface="Georgia"/>
              </a:rPr>
              <a:t>. It shows the impact of the observation noise. It does not depend on anything but the underlying distribution of the noise. There is nothing we can do to reduce this noise, it is irreducible.</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The third term is a squared </a:t>
            </a:r>
            <a:r>
              <a:rPr b="1" i="1" lang="en" sz="1600">
                <a:solidFill>
                  <a:srgbClr val="292929"/>
                </a:solidFill>
                <a:highlight>
                  <a:srgbClr val="FFFFFF"/>
                </a:highlight>
                <a:latin typeface="Georgia"/>
                <a:ea typeface="Georgia"/>
                <a:cs typeface="Georgia"/>
                <a:sym typeface="Georgia"/>
              </a:rPr>
              <a:t>Bias</a:t>
            </a:r>
            <a:r>
              <a:rPr lang="en" sz="1600">
                <a:solidFill>
                  <a:srgbClr val="292929"/>
                </a:solidFill>
                <a:highlight>
                  <a:srgbClr val="FFFFFF"/>
                </a:highlight>
                <a:latin typeface="Georgia"/>
                <a:ea typeface="Georgia"/>
                <a:cs typeface="Georgia"/>
                <a:sym typeface="Georgia"/>
              </a:rPr>
              <a:t>. It shows whether our predictor approximates the real model well. Models with high capacity have low </a:t>
            </a:r>
            <a:r>
              <a:rPr b="1" i="1" lang="en" sz="1600">
                <a:solidFill>
                  <a:srgbClr val="292929"/>
                </a:solidFill>
                <a:highlight>
                  <a:srgbClr val="FFFFFF"/>
                </a:highlight>
                <a:latin typeface="Georgia"/>
                <a:ea typeface="Georgia"/>
                <a:cs typeface="Georgia"/>
                <a:sym typeface="Georgia"/>
              </a:rPr>
              <a:t>bias</a:t>
            </a:r>
            <a:r>
              <a:rPr lang="en" sz="1600">
                <a:solidFill>
                  <a:srgbClr val="292929"/>
                </a:solidFill>
                <a:highlight>
                  <a:srgbClr val="FFFFFF"/>
                </a:highlight>
                <a:latin typeface="Georgia"/>
                <a:ea typeface="Georgia"/>
                <a:cs typeface="Georgia"/>
                <a:sym typeface="Georgia"/>
              </a:rPr>
              <a:t> and models with low capacity have high </a:t>
            </a:r>
            <a:r>
              <a:rPr b="1" i="1" lang="en" sz="1600">
                <a:solidFill>
                  <a:srgbClr val="292929"/>
                </a:solidFill>
                <a:highlight>
                  <a:srgbClr val="FFFFFF"/>
                </a:highlight>
                <a:latin typeface="Georgia"/>
                <a:ea typeface="Georgia"/>
                <a:cs typeface="Georgia"/>
                <a:sym typeface="Georgia"/>
              </a:rPr>
              <a:t>bias</a:t>
            </a:r>
            <a:r>
              <a:rPr lang="en" sz="1600">
                <a:solidFill>
                  <a:srgbClr val="292929"/>
                </a:solidFill>
                <a:highlight>
                  <a:srgbClr val="FFFFFF"/>
                </a:highlight>
                <a:latin typeface="Georgia"/>
                <a:ea typeface="Georgia"/>
                <a:cs typeface="Georgia"/>
                <a:sym typeface="Georgia"/>
              </a:rPr>
              <a:t>.</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3cc3e56f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3cc3e56f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The first term is usually referred to as </a:t>
            </a:r>
            <a:r>
              <a:rPr b="1" i="1" lang="en" sz="1600">
                <a:solidFill>
                  <a:srgbClr val="292929"/>
                </a:solidFill>
                <a:highlight>
                  <a:srgbClr val="FFFFFF"/>
                </a:highlight>
                <a:latin typeface="Georgia"/>
                <a:ea typeface="Georgia"/>
                <a:cs typeface="Georgia"/>
                <a:sym typeface="Georgia"/>
              </a:rPr>
              <a:t>Variance</a:t>
            </a:r>
            <a:r>
              <a:rPr lang="en" sz="1600">
                <a:solidFill>
                  <a:srgbClr val="292929"/>
                </a:solidFill>
                <a:highlight>
                  <a:srgbClr val="FFFFFF"/>
                </a:highlight>
                <a:latin typeface="Georgia"/>
                <a:ea typeface="Georgia"/>
                <a:cs typeface="Georgia"/>
                <a:sym typeface="Georgia"/>
              </a:rPr>
              <a:t>. It shows how “jumpy” the gap between the </a:t>
            </a:r>
            <a:r>
              <a:rPr i="1" lang="en" sz="1600">
                <a:solidFill>
                  <a:srgbClr val="292929"/>
                </a:solidFill>
                <a:highlight>
                  <a:srgbClr val="FFFFFF"/>
                </a:highlight>
                <a:latin typeface="Georgia"/>
                <a:ea typeface="Georgia"/>
                <a:cs typeface="Georgia"/>
                <a:sym typeface="Georgia"/>
              </a:rPr>
              <a:t>real model</a:t>
            </a:r>
            <a:r>
              <a:rPr lang="en" sz="1600">
                <a:solidFill>
                  <a:srgbClr val="292929"/>
                </a:solidFill>
                <a:highlight>
                  <a:srgbClr val="FFFFFF"/>
                </a:highlight>
                <a:latin typeface="Georgia"/>
                <a:ea typeface="Georgia"/>
                <a:cs typeface="Georgia"/>
                <a:sym typeface="Georgia"/>
              </a:rPr>
              <a:t> and the </a:t>
            </a:r>
            <a:r>
              <a:rPr i="1" lang="en" sz="1600">
                <a:solidFill>
                  <a:srgbClr val="292929"/>
                </a:solidFill>
                <a:highlight>
                  <a:srgbClr val="FFFFFF"/>
                </a:highlight>
                <a:latin typeface="Georgia"/>
                <a:ea typeface="Georgia"/>
                <a:cs typeface="Georgia"/>
                <a:sym typeface="Georgia"/>
              </a:rPr>
              <a:t>predictor model</a:t>
            </a:r>
            <a:r>
              <a:rPr lang="en" sz="1600">
                <a:solidFill>
                  <a:srgbClr val="292929"/>
                </a:solidFill>
                <a:highlight>
                  <a:srgbClr val="FFFFFF"/>
                </a:highlight>
                <a:latin typeface="Georgia"/>
                <a:ea typeface="Georgia"/>
                <a:cs typeface="Georgia"/>
                <a:sym typeface="Georgia"/>
              </a:rPr>
              <a:t> is depending on the training data </a:t>
            </a:r>
            <a:r>
              <a:rPr b="1" i="1" lang="en" sz="1600">
                <a:solidFill>
                  <a:srgbClr val="292929"/>
                </a:solidFill>
                <a:highlight>
                  <a:srgbClr val="FFFFFF"/>
                </a:highlight>
                <a:latin typeface="Georgia"/>
                <a:ea typeface="Georgia"/>
                <a:cs typeface="Georgia"/>
                <a:sym typeface="Georgia"/>
              </a:rPr>
              <a:t>S</a:t>
            </a:r>
            <a:r>
              <a:rPr lang="en" sz="1600">
                <a:solidFill>
                  <a:srgbClr val="292929"/>
                </a:solidFill>
                <a:highlight>
                  <a:srgbClr val="FFFFFF"/>
                </a:highlight>
                <a:latin typeface="Georgia"/>
                <a:ea typeface="Georgia"/>
                <a:cs typeface="Georgia"/>
                <a:sym typeface="Georgia"/>
              </a:rPr>
              <a:t> and the test data </a:t>
            </a:r>
            <a:r>
              <a:rPr b="1" i="1" lang="en" sz="1600">
                <a:solidFill>
                  <a:srgbClr val="292929"/>
                </a:solidFill>
                <a:highlight>
                  <a:srgbClr val="FFFFFF"/>
                </a:highlight>
                <a:latin typeface="Georgia"/>
                <a:ea typeface="Georgia"/>
                <a:cs typeface="Georgia"/>
                <a:sym typeface="Georgia"/>
              </a:rPr>
              <a:t>(x,y)</a:t>
            </a:r>
            <a:r>
              <a:rPr lang="en" sz="1600">
                <a:solidFill>
                  <a:srgbClr val="292929"/>
                </a:solidFill>
                <a:highlight>
                  <a:srgbClr val="FFFFFF"/>
                </a:highlight>
                <a:latin typeface="Georgia"/>
                <a:ea typeface="Georgia"/>
                <a:cs typeface="Georgia"/>
                <a:sym typeface="Georgia"/>
              </a:rPr>
              <a:t>. Models with high capacity (e.g. neural network with extremely many layers) have high </a:t>
            </a:r>
            <a:r>
              <a:rPr b="1" i="1" lang="en" sz="1600">
                <a:solidFill>
                  <a:srgbClr val="292929"/>
                </a:solidFill>
                <a:highlight>
                  <a:srgbClr val="FFFFFF"/>
                </a:highlight>
                <a:latin typeface="Georgia"/>
                <a:ea typeface="Georgia"/>
                <a:cs typeface="Georgia"/>
                <a:sym typeface="Georgia"/>
              </a:rPr>
              <a:t>variance</a:t>
            </a:r>
            <a:r>
              <a:rPr lang="en" sz="1600">
                <a:solidFill>
                  <a:srgbClr val="292929"/>
                </a:solidFill>
                <a:highlight>
                  <a:srgbClr val="FFFFFF"/>
                </a:highlight>
                <a:latin typeface="Georgia"/>
                <a:ea typeface="Georgia"/>
                <a:cs typeface="Georgia"/>
                <a:sym typeface="Georgia"/>
              </a:rPr>
              <a:t> and models with low capacity (e.g. think linear regression) have low </a:t>
            </a:r>
            <a:r>
              <a:rPr b="1" i="1" lang="en" sz="1600">
                <a:solidFill>
                  <a:srgbClr val="292929"/>
                </a:solidFill>
                <a:highlight>
                  <a:srgbClr val="FFFFFF"/>
                </a:highlight>
                <a:latin typeface="Georgia"/>
                <a:ea typeface="Georgia"/>
                <a:cs typeface="Georgia"/>
                <a:sym typeface="Georgia"/>
              </a:rPr>
              <a:t>variance</a:t>
            </a:r>
            <a:r>
              <a:rPr lang="en" sz="1600">
                <a:solidFill>
                  <a:srgbClr val="292929"/>
                </a:solidFill>
                <a:highlight>
                  <a:srgbClr val="FFFFFF"/>
                </a:highlight>
                <a:latin typeface="Georgia"/>
                <a:ea typeface="Georgia"/>
                <a:cs typeface="Georgia"/>
                <a:sym typeface="Georgia"/>
              </a:rPr>
              <a:t>.</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The second term is </a:t>
            </a:r>
            <a:r>
              <a:rPr b="1" i="1" lang="en" sz="1600">
                <a:solidFill>
                  <a:srgbClr val="292929"/>
                </a:solidFill>
                <a:highlight>
                  <a:srgbClr val="FFFFFF"/>
                </a:highlight>
                <a:latin typeface="Georgia"/>
                <a:ea typeface="Georgia"/>
                <a:cs typeface="Georgia"/>
                <a:sym typeface="Georgia"/>
              </a:rPr>
              <a:t>Noise</a:t>
            </a:r>
            <a:r>
              <a:rPr lang="en" sz="1600">
                <a:solidFill>
                  <a:srgbClr val="292929"/>
                </a:solidFill>
                <a:highlight>
                  <a:srgbClr val="FFFFFF"/>
                </a:highlight>
                <a:latin typeface="Georgia"/>
                <a:ea typeface="Georgia"/>
                <a:cs typeface="Georgia"/>
                <a:sym typeface="Georgia"/>
              </a:rPr>
              <a:t>. It shows the impact of the observation noise. It does not depend on anything but the underlying distribution of the noise. There is nothing we can do to reduce this noise, it is irreducible.</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The third term is a squared </a:t>
            </a:r>
            <a:r>
              <a:rPr b="1" i="1" lang="en" sz="1600">
                <a:solidFill>
                  <a:srgbClr val="292929"/>
                </a:solidFill>
                <a:highlight>
                  <a:srgbClr val="FFFFFF"/>
                </a:highlight>
                <a:latin typeface="Georgia"/>
                <a:ea typeface="Georgia"/>
                <a:cs typeface="Georgia"/>
                <a:sym typeface="Georgia"/>
              </a:rPr>
              <a:t>Bias</a:t>
            </a:r>
            <a:r>
              <a:rPr lang="en" sz="1600">
                <a:solidFill>
                  <a:srgbClr val="292929"/>
                </a:solidFill>
                <a:highlight>
                  <a:srgbClr val="FFFFFF"/>
                </a:highlight>
                <a:latin typeface="Georgia"/>
                <a:ea typeface="Georgia"/>
                <a:cs typeface="Georgia"/>
                <a:sym typeface="Georgia"/>
              </a:rPr>
              <a:t>. It shows whether our predictor approximates the real model well. Models with high capacity have low </a:t>
            </a:r>
            <a:r>
              <a:rPr b="1" i="1" lang="en" sz="1600">
                <a:solidFill>
                  <a:srgbClr val="292929"/>
                </a:solidFill>
                <a:highlight>
                  <a:srgbClr val="FFFFFF"/>
                </a:highlight>
                <a:latin typeface="Georgia"/>
                <a:ea typeface="Georgia"/>
                <a:cs typeface="Georgia"/>
                <a:sym typeface="Georgia"/>
              </a:rPr>
              <a:t>bias</a:t>
            </a:r>
            <a:r>
              <a:rPr lang="en" sz="1600">
                <a:solidFill>
                  <a:srgbClr val="292929"/>
                </a:solidFill>
                <a:highlight>
                  <a:srgbClr val="FFFFFF"/>
                </a:highlight>
                <a:latin typeface="Georgia"/>
                <a:ea typeface="Georgia"/>
                <a:cs typeface="Georgia"/>
                <a:sym typeface="Georgia"/>
              </a:rPr>
              <a:t> and models with low capacity have high </a:t>
            </a:r>
            <a:r>
              <a:rPr b="1" i="1" lang="en" sz="1600">
                <a:solidFill>
                  <a:srgbClr val="292929"/>
                </a:solidFill>
                <a:highlight>
                  <a:srgbClr val="FFFFFF"/>
                </a:highlight>
                <a:latin typeface="Georgia"/>
                <a:ea typeface="Georgia"/>
                <a:cs typeface="Georgia"/>
                <a:sym typeface="Georgia"/>
              </a:rPr>
              <a:t>bias</a:t>
            </a:r>
            <a:r>
              <a:rPr lang="en" sz="1600">
                <a:solidFill>
                  <a:srgbClr val="292929"/>
                </a:solidFill>
                <a:highlight>
                  <a:srgbClr val="FFFFFF"/>
                </a:highlight>
                <a:latin typeface="Georgia"/>
                <a:ea typeface="Georgia"/>
                <a:cs typeface="Georgia"/>
                <a:sym typeface="Georgia"/>
              </a:rPr>
              <a:t>.</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b66b1fa0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9b66b1fa0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9b66b1fa0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9b66b1fa0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285eeaef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285eeaef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285eeae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285eeae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9b66b1fa0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9b66b1fa0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a0005bd0c2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a0005bd0c2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a0005bd0c2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a0005bd0c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0005bd0c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0005bd0c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b66b1fa0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b66b1fa0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9b66b1fa0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9b66b1fa0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b66b1fa0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9b66b1fa0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b66b1fa0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b66b1fa0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9b66b1fa0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9b66b1fa0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285eeae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285eeae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9b66b1fa0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9b66b1fa0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db37c369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db37c369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9b66b1fa0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9b66b1fa0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0005bd0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0005bd0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9b66b1fa0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9b66b1fa0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b66b1fa0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9b66b1fa0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b66b1fa0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9b66b1fa0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b66b1fa0d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9b66b1fa0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b66b1fa0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b66b1fa0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9b66b1fa0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9b66b1fa0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285eeaef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285eeaef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b66b1fa0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9b66b1fa0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9b66b1fa0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9b66b1fa0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4fad35c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a4fad35c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ff459b10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9ff459b10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0005bd0c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0005bd0c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a0005bd0c2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a0005bd0c2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9ff459b10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9ff459b10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9ff459b1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9ff459b1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9b66b1fa0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9b66b1fa0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9db37c36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9db37c36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285eeaef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285eeaef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db37c369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9db37c369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9db37c369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9db37c36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9db37c369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9db37c369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9db37c369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9db37c369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3cc3e56f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a3cc3e56f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deeplearningbook.org/contents/ml.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scikit-learn.org/stable/modules/generated/sklearn.tree.DecisionTreeClassifier.html#sklearn.tree.DecisionTreeClassifi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cikit-learn.org/stable/modules/generated/sklearn.tree.DecisionTreeClassifier.html#sklearn.tree.DecisionTreeClassifier"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bit.ly/ml-practico"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itempool.com/elsonidoq/liv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itempool.com/elsonidoq/liv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forms.gle/cxmHEnF6Hq7fHk2Z7" TargetMode="External"/><Relationship Id="rId4" Type="http://schemas.openxmlformats.org/officeDocument/2006/relationships/hyperlink" Target="https://discord.com/invite/6kUAfRvZ?fbclid=IwAR0S7QimIb_qftudua6APZjyGYjmpf3aGbqBJ-LJk4dpF-slHQDKIeh8hdg" TargetMode="External"/><Relationship Id="rId5" Type="http://schemas.openxmlformats.org/officeDocument/2006/relationships/hyperlink" Target="https://itempool.com/elsonidoq/liv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lightgbm.readthedocs.io/en/latest/Parameters-Tuning.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lightgbm.readthedocs.io/en/latest/Parameters-Tuning.html" TargetMode="Externa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lightgbm.readthedocs.io/en/latest/Parameters-Tuning.html" TargetMode="Externa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lightgbm.readthedocs.io/en/latest/Parameters-Tuning.html" TargetMode="Externa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lightgbm.readthedocs.io/en/latest/Parameters-Tuning.html" TargetMode="Externa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lightgbm.readthedocs.io/en/latest/Parameters-Tuning.html" TargetMode="Externa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lightgbm.readthedocs.io/en/latest/Parameters-Tuning.html" TargetMode="Externa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lightgbm.readthedocs.io/en/latest/Parameters-Tuning.html" TargetMode="Externa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itempool.com/elsonidoq/liv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docs.google.com/presentation/d/1Ay7kHpbeZH2jJKeMzyJnLSa4g4-Yep0-v-OiNcTX268/edit#slide=id.g54492dbfca_0_0"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itempool.com/elsonidoq/liv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towardsdatascience.com/mse-and-bias-variance-decomposition-77449dd2ff55"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1.png"/><Relationship Id="rId6"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towardsdatascience.com/mse-and-bias-variance-decomposition-77449dd2ff55" TargetMode="External"/><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itempool.com/elsonidoq/liv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docs.google.com/document/d/1ylzwPfqVkdAFyx3BN8C_EcjdUn3WWzUvO0_1clHKW68/edi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Machine Learning Práctico</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Pablo Zivic</a:t>
            </a:r>
            <a:endParaRPr/>
          </a:p>
          <a:p>
            <a:pPr indent="0" lvl="0" marL="0" rtl="0" algn="ctr">
              <a:spcBef>
                <a:spcPts val="0"/>
              </a:spcBef>
              <a:spcAft>
                <a:spcPts val="0"/>
              </a:spcAft>
              <a:buNone/>
            </a:pPr>
            <a:r>
              <a:rPr lang="en" sz="2000"/>
              <a:t>@ideasrapidas</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Ahora si!</a:t>
            </a:r>
            <a:endParaRPr/>
          </a:p>
        </p:txBody>
      </p:sp>
      <p:sp>
        <p:nvSpPr>
          <p:cNvPr id="112" name="Google Shape;112;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Arrancamos la clase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Modelos</a:t>
            </a:r>
            <a:endParaRPr/>
          </a:p>
          <a:p>
            <a:pPr indent="-317500" lvl="1" marL="914400" rtl="0" algn="l">
              <a:spcBef>
                <a:spcPts val="0"/>
              </a:spcBef>
              <a:spcAft>
                <a:spcPts val="0"/>
              </a:spcAft>
              <a:buSzPts val="1400"/>
              <a:buChar char="○"/>
            </a:pPr>
            <a:r>
              <a:rPr lang="en"/>
              <a:t>Dos grandes tipos clasificación, regresión</a:t>
            </a:r>
            <a:endParaRPr/>
          </a:p>
          <a:p>
            <a:pPr indent="-317500" lvl="1" marL="914400" rtl="0" algn="l">
              <a:spcBef>
                <a:spcPts val="0"/>
              </a:spcBef>
              <a:spcAft>
                <a:spcPts val="0"/>
              </a:spcAft>
              <a:buSzPts val="1400"/>
              <a:buChar char="○"/>
            </a:pPr>
            <a:r>
              <a:rPr lang="en"/>
              <a:t>Muchas familias de modelos: </a:t>
            </a:r>
            <a:endParaRPr/>
          </a:p>
          <a:p>
            <a:pPr indent="-317500" lvl="2" marL="1371600" rtl="0" algn="l">
              <a:spcBef>
                <a:spcPts val="0"/>
              </a:spcBef>
              <a:spcAft>
                <a:spcPts val="0"/>
              </a:spcAft>
              <a:buSzPts val="1400"/>
              <a:buChar char="■"/>
            </a:pPr>
            <a:r>
              <a:rPr lang="en"/>
              <a:t>regresión lineal / logistica, árboles, redes neuronales, etc</a:t>
            </a:r>
            <a:endParaRPr/>
          </a:p>
          <a:p>
            <a:pPr indent="-317500" lvl="1" marL="914400" rtl="0" algn="l">
              <a:spcBef>
                <a:spcPts val="0"/>
              </a:spcBef>
              <a:spcAft>
                <a:spcPts val="0"/>
              </a:spcAft>
              <a:buSzPts val="1400"/>
              <a:buChar char="○"/>
            </a:pPr>
            <a:r>
              <a:rPr lang="en"/>
              <a:t>Metricas offline: precision, recall, f1, roc auc, R</a:t>
            </a:r>
            <a:r>
              <a:rPr baseline="30000" lang="en"/>
              <a:t>2</a:t>
            </a:r>
            <a:r>
              <a:rPr lang="en"/>
              <a:t>, MSE, etc</a:t>
            </a:r>
            <a:br>
              <a:rPr lang="en"/>
            </a:br>
            <a:endParaRPr/>
          </a:p>
          <a:p>
            <a:pPr indent="-342900" lvl="0" marL="457200" rtl="0" algn="l">
              <a:spcBef>
                <a:spcPts val="0"/>
              </a:spcBef>
              <a:spcAft>
                <a:spcPts val="0"/>
              </a:spcAft>
              <a:buSzPts val="1800"/>
              <a:buChar char="●"/>
            </a:pPr>
            <a:r>
              <a:rPr lang="en"/>
              <a:t>Resolviendo problemas</a:t>
            </a:r>
            <a:endParaRPr/>
          </a:p>
          <a:p>
            <a:pPr indent="-317500" lvl="1" marL="914400" rtl="0" algn="l">
              <a:spcBef>
                <a:spcPts val="0"/>
              </a:spcBef>
              <a:spcAft>
                <a:spcPts val="0"/>
              </a:spcAft>
              <a:buSzPts val="1400"/>
              <a:buChar char="○"/>
            </a:pPr>
            <a:r>
              <a:rPr lang="en"/>
              <a:t>Caso de negocio</a:t>
            </a:r>
            <a:endParaRPr/>
          </a:p>
          <a:p>
            <a:pPr indent="-317500" lvl="1" marL="914400" rtl="0" algn="l">
              <a:spcBef>
                <a:spcPts val="0"/>
              </a:spcBef>
              <a:spcAft>
                <a:spcPts val="0"/>
              </a:spcAft>
              <a:buSzPts val="1400"/>
              <a:buChar char="○"/>
            </a:pPr>
            <a:r>
              <a:rPr lang="en"/>
              <a:t>KPIs</a:t>
            </a:r>
            <a:endParaRPr/>
          </a:p>
          <a:p>
            <a:pPr indent="-317500" lvl="1" marL="914400" rtl="0" algn="l">
              <a:spcBef>
                <a:spcPts val="0"/>
              </a:spcBef>
              <a:spcAft>
                <a:spcPts val="0"/>
              </a:spcAft>
              <a:buSzPts val="1400"/>
              <a:buChar char="○"/>
            </a:pPr>
            <a:r>
              <a:rPr lang="en"/>
              <a:t>Metodología</a:t>
            </a:r>
            <a:endParaRPr/>
          </a:p>
          <a:p>
            <a:pPr indent="-317500" lvl="1" marL="914400" rtl="0" algn="l">
              <a:spcBef>
                <a:spcPts val="0"/>
              </a:spcBef>
              <a:spcAft>
                <a:spcPts val="0"/>
              </a:spcAft>
              <a:buSzPts val="1400"/>
              <a:buChar char="○"/>
            </a:pPr>
            <a:r>
              <a:rPr lang="en"/>
              <a:t>Toma de decisiones</a:t>
            </a:r>
            <a:br>
              <a:rPr lang="en"/>
            </a:br>
            <a:endParaRPr/>
          </a:p>
          <a:p>
            <a:pPr indent="-342900" lvl="0" marL="457200" rtl="0" algn="l">
              <a:spcBef>
                <a:spcPts val="0"/>
              </a:spcBef>
              <a:spcAft>
                <a:spcPts val="0"/>
              </a:spcAft>
              <a:buSzPts val="1800"/>
              <a:buChar char="●"/>
            </a:pPr>
            <a:r>
              <a:rPr lang="en"/>
              <a:t>Práctico</a:t>
            </a:r>
            <a:endParaRPr/>
          </a:p>
          <a:p>
            <a:pPr indent="-317500" lvl="1" marL="914400" rtl="0" algn="l">
              <a:spcBef>
                <a:spcPts val="0"/>
              </a:spcBef>
              <a:spcAft>
                <a:spcPts val="0"/>
              </a:spcAft>
              <a:buSzPts val="1400"/>
              <a:buChar char="○"/>
            </a:pPr>
            <a:r>
              <a:rPr b="1" lang="en"/>
              <a:t>E</a:t>
            </a:r>
            <a:r>
              <a:rPr lang="en"/>
              <a:t>xploratory </a:t>
            </a:r>
            <a:r>
              <a:rPr b="1" lang="en"/>
              <a:t>D</a:t>
            </a:r>
            <a:r>
              <a:rPr lang="en"/>
              <a:t>ata </a:t>
            </a:r>
            <a:r>
              <a:rPr b="1" lang="en"/>
              <a:t>A</a:t>
            </a:r>
            <a:r>
              <a:rPr lang="en"/>
              <a:t>nalysis</a:t>
            </a:r>
            <a:endParaRPr/>
          </a:p>
        </p:txBody>
      </p:sp>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Empalmando con la clase anterior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Situación</a:t>
            </a:r>
            <a:br>
              <a:rPr b="1" lang="en"/>
            </a:br>
            <a:br>
              <a:rPr lang="en" sz="800"/>
            </a:br>
            <a:r>
              <a:rPr lang="en"/>
              <a:t>Terminaste de entrenar un modelo, miras la pantalla y decís</a:t>
            </a:r>
            <a:endParaRPr/>
          </a:p>
          <a:p>
            <a:pPr indent="-342900" lvl="0" marL="457200" rtl="0" algn="l">
              <a:spcBef>
                <a:spcPts val="1600"/>
              </a:spcBef>
              <a:spcAft>
                <a:spcPts val="0"/>
              </a:spcAft>
              <a:buSzPts val="1800"/>
              <a:buChar char="-"/>
            </a:pPr>
            <a:r>
              <a:rPr lang="en"/>
              <a:t>“Uh, este modelo esta haciendo overfitting”</a:t>
            </a:r>
            <a:endParaRPr/>
          </a:p>
          <a:p>
            <a:pPr indent="0" lvl="0" marL="0" rtl="0" algn="l">
              <a:spcBef>
                <a:spcPts val="1600"/>
              </a:spcBef>
              <a:spcAft>
                <a:spcPts val="0"/>
              </a:spcAft>
              <a:buNone/>
            </a:pPr>
            <a:r>
              <a:rPr b="1" lang="en"/>
              <a:t>Te pregunto</a:t>
            </a:r>
            <a:br>
              <a:rPr b="1" lang="en"/>
            </a:br>
            <a:endParaRPr b="1" sz="100"/>
          </a:p>
          <a:p>
            <a:pPr indent="-342900" lvl="0" marL="457200" rtl="0" algn="l">
              <a:spcBef>
                <a:spcPts val="1600"/>
              </a:spcBef>
              <a:spcAft>
                <a:spcPts val="0"/>
              </a:spcAft>
              <a:buSzPts val="1800"/>
              <a:buChar char="●"/>
            </a:pPr>
            <a:r>
              <a:rPr lang="en"/>
              <a:t>Cómo te diste cuenta?</a:t>
            </a:r>
            <a:endParaRPr/>
          </a:p>
          <a:p>
            <a:pPr indent="-342900" lvl="0" marL="457200" rtl="0" algn="l">
              <a:spcBef>
                <a:spcPts val="0"/>
              </a:spcBef>
              <a:spcAft>
                <a:spcPts val="0"/>
              </a:spcAft>
              <a:buSzPts val="1800"/>
              <a:buChar char="●"/>
            </a:pPr>
            <a:r>
              <a:rPr lang="en"/>
              <a:t>Y qué vas a hacer?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29" name="Google Shape;129;p2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Vamos a ver: Herramientas para decidir cómo iterar un modelo</a:t>
            </a:r>
            <a:endParaRPr/>
          </a:p>
          <a:p>
            <a:pPr indent="-317500" lvl="1" marL="914400" rtl="0" algn="l">
              <a:spcBef>
                <a:spcPts val="0"/>
              </a:spcBef>
              <a:spcAft>
                <a:spcPts val="0"/>
              </a:spcAft>
              <a:buSzPts val="1400"/>
              <a:buChar char="○"/>
            </a:pPr>
            <a:r>
              <a:rPr lang="en"/>
              <a:t>Conceptos teóricos</a:t>
            </a:r>
            <a:endParaRPr/>
          </a:p>
          <a:p>
            <a:pPr indent="-317500" lvl="1" marL="914400" rtl="0" algn="l">
              <a:spcBef>
                <a:spcPts val="0"/>
              </a:spcBef>
              <a:spcAft>
                <a:spcPts val="0"/>
              </a:spcAft>
              <a:buSzPts val="1400"/>
              <a:buChar char="○"/>
            </a:pPr>
            <a:r>
              <a:rPr lang="en"/>
              <a:t>Aplicaciones prácticas</a:t>
            </a:r>
            <a:endParaRPr/>
          </a:p>
          <a:p>
            <a:pPr indent="-342900" lvl="0" marL="457200" rtl="0" algn="l">
              <a:spcBef>
                <a:spcPts val="0"/>
              </a:spcBef>
              <a:spcAft>
                <a:spcPts val="1600"/>
              </a:spcAft>
              <a:buSzPts val="1800"/>
              <a:buChar char="●"/>
            </a:pPr>
            <a:r>
              <a:rPr lang="en"/>
              <a:t>Lectura recomendada: </a:t>
            </a:r>
            <a:r>
              <a:rPr lang="en" u="sng">
                <a:solidFill>
                  <a:schemeClr val="accent5"/>
                </a:solidFill>
                <a:hlinkClick r:id="rId3">
                  <a:extLst>
                    <a:ext uri="{A12FA001-AC4F-418D-AE19-62706E023703}">
                      <ahyp:hlinkClr val="tx"/>
                    </a:ext>
                  </a:extLst>
                </a:hlinkClick>
              </a:rPr>
              <a:t>Capitulo de ML</a:t>
            </a:r>
            <a:r>
              <a:rPr lang="en"/>
              <a:t> del libro de Ian Goodfellow de DL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 qué criterio decido con qué modelo me quedo?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0"/>
              </a:spcAft>
              <a:buSzPts val="2200"/>
              <a:buChar char="●"/>
            </a:pPr>
            <a:r>
              <a:rPr lang="en" sz="2200"/>
              <a:t>Idea: cuanta capacidad tiene el modelo</a:t>
            </a:r>
            <a:br>
              <a:rPr lang="en" sz="2200"/>
            </a:br>
            <a:endParaRPr sz="2200"/>
          </a:p>
          <a:p>
            <a:pPr indent="-368300" lvl="0" marL="457200" rtl="0" algn="l">
              <a:spcBef>
                <a:spcPts val="0"/>
              </a:spcBef>
              <a:spcAft>
                <a:spcPts val="0"/>
              </a:spcAft>
              <a:buSzPts val="2200"/>
              <a:buChar char="●"/>
            </a:pPr>
            <a:r>
              <a:rPr lang="en" sz="2200"/>
              <a:t>Formalismo: VC-Dimension</a:t>
            </a:r>
            <a:endParaRPr sz="2200"/>
          </a:p>
        </p:txBody>
      </p:sp>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complexity</a:t>
            </a:r>
            <a:endParaRPr/>
          </a:p>
        </p:txBody>
      </p:sp>
      <p:pic>
        <p:nvPicPr>
          <p:cNvPr id="141" name="Google Shape;141;p27"/>
          <p:cNvPicPr preferRelativeResize="0"/>
          <p:nvPr/>
        </p:nvPicPr>
        <p:blipFill>
          <a:blip r:embed="rId3">
            <a:alphaModFix/>
          </a:blip>
          <a:stretch>
            <a:fillRect/>
          </a:stretch>
        </p:blipFill>
        <p:spPr>
          <a:xfrm>
            <a:off x="4520300" y="2893046"/>
            <a:ext cx="3993023" cy="1675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VC-Dimension: modelo lineal</a:t>
            </a:r>
            <a:endParaRPr/>
          </a:p>
        </p:txBody>
      </p:sp>
      <p:sp>
        <p:nvSpPr>
          <p:cNvPr id="147" name="Google Shape;147;p2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Clasificador lineal de vectores de </a:t>
            </a:r>
            <a:r>
              <a:rPr i="1" lang="en"/>
              <a:t>R</a:t>
            </a:r>
            <a:r>
              <a:rPr baseline="30000" i="1" lang="en"/>
              <a:t>d</a:t>
            </a:r>
            <a:r>
              <a:rPr lang="en"/>
              <a:t> es </a:t>
            </a:r>
            <a:r>
              <a:rPr i="1" lang="en"/>
              <a:t>d</a:t>
            </a:r>
            <a:br>
              <a:rPr i="1" lang="en"/>
            </a:br>
            <a:endParaRPr i="1"/>
          </a:p>
          <a:p>
            <a:pPr indent="-342900" lvl="0" marL="457200" rtl="0" algn="l">
              <a:spcBef>
                <a:spcPts val="0"/>
              </a:spcBef>
              <a:spcAft>
                <a:spcPts val="0"/>
              </a:spcAft>
              <a:buSzPts val="1800"/>
              <a:buChar char="●"/>
            </a:pPr>
            <a:r>
              <a:rPr lang="en"/>
              <a:t>Intuicion: la cantidad de parámetros de un modelo lineal es </a:t>
            </a:r>
            <a:r>
              <a:rPr i="1" lang="en"/>
              <a:t>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VC-Dimensión de un árbol de decisión</a:t>
            </a:r>
            <a:endParaRPr/>
          </a:p>
        </p:txBody>
      </p:sp>
      <p:sp>
        <p:nvSpPr>
          <p:cNvPr id="153" name="Google Shape;153;p2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9800"/>
              <a:t>¿?</a:t>
            </a:r>
            <a:endParaRPr sz="9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idx="1" type="body"/>
          </p:nvPr>
        </p:nvSpPr>
        <p:spPr>
          <a:xfrm>
            <a:off x="311700" y="1152475"/>
            <a:ext cx="34329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No sabemos calcularlo, ¡¡pero no es necesario!!</a:t>
            </a:r>
            <a:br>
              <a:rPr lang="en"/>
            </a:br>
            <a:endParaRPr/>
          </a:p>
          <a:p>
            <a:pPr indent="-342900" lvl="0" marL="457200" rtl="0" algn="l">
              <a:spcBef>
                <a:spcPts val="0"/>
              </a:spcBef>
              <a:spcAft>
                <a:spcPts val="0"/>
              </a:spcAft>
              <a:buSzPts val="1800"/>
              <a:buChar char="●"/>
            </a:pPr>
            <a:r>
              <a:rPr lang="en"/>
              <a:t>Veamos los hyper-parámetros </a:t>
            </a:r>
            <a:r>
              <a:rPr lang="en" sz="1300"/>
              <a:t>(</a:t>
            </a:r>
            <a:r>
              <a:rPr lang="en" sz="1300" u="sng">
                <a:solidFill>
                  <a:schemeClr val="hlink"/>
                </a:solidFill>
                <a:hlinkClick r:id="rId3"/>
              </a:rPr>
              <a:t>documentacion</a:t>
            </a:r>
            <a:r>
              <a:rPr lang="en" sz="1300"/>
              <a:t>)</a:t>
            </a:r>
            <a:endParaRPr/>
          </a:p>
        </p:txBody>
      </p:sp>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VC-Dimension de un arbol de decision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idx="1" type="body"/>
          </p:nvPr>
        </p:nvSpPr>
        <p:spPr>
          <a:xfrm>
            <a:off x="311700" y="1152475"/>
            <a:ext cx="34329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No sabemos calcularlo, ¡¡pero no es necesario!!</a:t>
            </a:r>
            <a:br>
              <a:rPr lang="en"/>
            </a:br>
            <a:endParaRPr/>
          </a:p>
          <a:p>
            <a:pPr indent="-342900" lvl="0" marL="457200" rtl="0" algn="l">
              <a:spcBef>
                <a:spcPts val="0"/>
              </a:spcBef>
              <a:spcAft>
                <a:spcPts val="0"/>
              </a:spcAft>
              <a:buSzPts val="1800"/>
              <a:buChar char="●"/>
            </a:pPr>
            <a:r>
              <a:rPr lang="en"/>
              <a:t>Veamos los hyper-parametros </a:t>
            </a:r>
            <a:r>
              <a:rPr lang="en" sz="1300"/>
              <a:t>(</a:t>
            </a:r>
            <a:r>
              <a:rPr lang="en" sz="1300" u="sng">
                <a:solidFill>
                  <a:schemeClr val="hlink"/>
                </a:solidFill>
                <a:hlinkClick r:id="rId3"/>
              </a:rPr>
              <a:t>documentacion</a:t>
            </a:r>
            <a:r>
              <a:rPr lang="en" sz="1300"/>
              <a:t>)</a:t>
            </a:r>
            <a:endParaRPr/>
          </a:p>
        </p:txBody>
      </p:sp>
      <p:sp>
        <p:nvSpPr>
          <p:cNvPr id="165" name="Google Shape;16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VC-Dimensión de un árbol de decisión</a:t>
            </a:r>
            <a:endParaRPr/>
          </a:p>
        </p:txBody>
      </p:sp>
      <p:pic>
        <p:nvPicPr>
          <p:cNvPr id="166" name="Google Shape;166;p31"/>
          <p:cNvPicPr preferRelativeResize="0"/>
          <p:nvPr/>
        </p:nvPicPr>
        <p:blipFill>
          <a:blip r:embed="rId4">
            <a:alphaModFix/>
          </a:blip>
          <a:stretch>
            <a:fillRect/>
          </a:stretch>
        </p:blipFill>
        <p:spPr>
          <a:xfrm>
            <a:off x="4439726" y="1017725"/>
            <a:ext cx="4127776" cy="39322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700" u="sng">
                <a:solidFill>
                  <a:schemeClr val="hlink"/>
                </a:solidFill>
                <a:hlinkClick r:id="rId3"/>
              </a:rPr>
              <a:t>https://bit.ly/ml-practico</a:t>
            </a:r>
            <a:r>
              <a:rPr lang="en" sz="2700"/>
              <a:t> </a:t>
            </a:r>
            <a:r>
              <a:rPr lang="en" sz="2700"/>
              <a:t> </a:t>
            </a:r>
            <a:endParaRPr sz="2700"/>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Entra a las slides</a:t>
            </a:r>
            <a:endParaRPr/>
          </a:p>
        </p:txBody>
      </p:sp>
      <p:pic>
        <p:nvPicPr>
          <p:cNvPr id="62" name="Google Shape;62;p14"/>
          <p:cNvPicPr preferRelativeResize="0"/>
          <p:nvPr/>
        </p:nvPicPr>
        <p:blipFill>
          <a:blip r:embed="rId4">
            <a:alphaModFix/>
          </a:blip>
          <a:stretch>
            <a:fillRect/>
          </a:stretch>
        </p:blipFill>
        <p:spPr>
          <a:xfrm>
            <a:off x="5324300" y="1152475"/>
            <a:ext cx="3295650" cy="3219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Preguntas in class</a:t>
            </a:r>
            <a:endParaRPr/>
          </a:p>
        </p:txBody>
      </p:sp>
      <p:sp>
        <p:nvSpPr>
          <p:cNvPr id="172" name="Google Shape;172;p3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700" u="sng">
                <a:solidFill>
                  <a:schemeClr val="hlink"/>
                </a:solidFill>
                <a:hlinkClick r:id="rId3"/>
              </a:rPr>
              <a:t>https://itempool.com/elsonidoq/live/</a:t>
            </a:r>
            <a:r>
              <a:rPr lang="en" sz="2700"/>
              <a:t> </a:t>
            </a:r>
            <a:endParaRPr sz="2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Entonces ponemos</a:t>
            </a:r>
            <a:endParaRPr/>
          </a:p>
          <a:p>
            <a:pPr indent="-342900" lvl="0" marL="457200" rtl="0" algn="l">
              <a:spcBef>
                <a:spcPts val="1600"/>
              </a:spcBef>
              <a:spcAft>
                <a:spcPts val="0"/>
              </a:spcAft>
              <a:buSzPts val="1800"/>
              <a:buChar char="●"/>
            </a:pPr>
            <a:r>
              <a:rPr lang="en"/>
              <a:t>max_depth = 100000000</a:t>
            </a:r>
            <a:endParaRPr/>
          </a:p>
          <a:p>
            <a:pPr indent="-342900" lvl="0" marL="457200" rtl="0" algn="l">
              <a:spcBef>
                <a:spcPts val="0"/>
              </a:spcBef>
              <a:spcAft>
                <a:spcPts val="0"/>
              </a:spcAft>
              <a:buSzPts val="1800"/>
              <a:buChar char="●"/>
            </a:pPr>
            <a:r>
              <a:rPr lang="en"/>
              <a:t>min_samples_split = 1</a:t>
            </a:r>
            <a:endParaRPr/>
          </a:p>
          <a:p>
            <a:pPr indent="-342900" lvl="0" marL="457200" rtl="0" algn="l">
              <a:spcBef>
                <a:spcPts val="0"/>
              </a:spcBef>
              <a:spcAft>
                <a:spcPts val="0"/>
              </a:spcAft>
              <a:buSzPts val="1800"/>
              <a:buChar char="●"/>
            </a:pPr>
            <a:r>
              <a:rPr lang="en"/>
              <a:t>max_features = todas</a:t>
            </a:r>
            <a:endParaRPr/>
          </a:p>
        </p:txBody>
      </p:sp>
      <p:pic>
        <p:nvPicPr>
          <p:cNvPr id="179" name="Google Shape;179;p33"/>
          <p:cNvPicPr preferRelativeResize="0"/>
          <p:nvPr/>
        </p:nvPicPr>
        <p:blipFill>
          <a:blip r:embed="rId3">
            <a:alphaModFix/>
          </a:blip>
          <a:stretch>
            <a:fillRect/>
          </a:stretch>
        </p:blipFill>
        <p:spPr>
          <a:xfrm>
            <a:off x="4113425" y="1633763"/>
            <a:ext cx="4286250" cy="237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4"/>
          <p:cNvPicPr preferRelativeResize="0"/>
          <p:nvPr/>
        </p:nvPicPr>
        <p:blipFill>
          <a:blip r:embed="rId3">
            <a:alphaModFix/>
          </a:blip>
          <a:stretch>
            <a:fillRect/>
          </a:stretch>
        </p:blipFill>
        <p:spPr>
          <a:xfrm>
            <a:off x="2957300" y="1294750"/>
            <a:ext cx="3384900" cy="3384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 </a:t>
            </a:r>
            <a:endParaRPr/>
          </a:p>
        </p:txBody>
      </p:sp>
      <p:sp>
        <p:nvSpPr>
          <p:cNvPr id="190" name="Google Shape;190;p3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400"/>
              <a:t>Also known as fitting the noise</a:t>
            </a:r>
            <a:endParaRPr sz="3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a:t>
            </a:r>
            <a:endParaRPr/>
          </a:p>
        </p:txBody>
      </p:sp>
      <p:sp>
        <p:nvSpPr>
          <p:cNvPr id="196" name="Google Shape;19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7" name="Google Shape;197;p36"/>
          <p:cNvPicPr preferRelativeResize="0"/>
          <p:nvPr/>
        </p:nvPicPr>
        <p:blipFill rotWithShape="1">
          <a:blip r:embed="rId3">
            <a:alphaModFix/>
          </a:blip>
          <a:srcRect b="0" l="3410" r="3410" t="15597"/>
          <a:stretch/>
        </p:blipFill>
        <p:spPr>
          <a:xfrm>
            <a:off x="311700" y="1152475"/>
            <a:ext cx="8520599" cy="3482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Train/dev/test split</a:t>
            </a:r>
            <a:endParaRPr/>
          </a:p>
          <a:p>
            <a:pPr indent="-317500" lvl="1" marL="914400" rtl="0" algn="l">
              <a:spcBef>
                <a:spcPts val="0"/>
              </a:spcBef>
              <a:spcAft>
                <a:spcPts val="0"/>
              </a:spcAft>
              <a:buSzPts val="1400"/>
              <a:buChar char="○"/>
            </a:pPr>
            <a:r>
              <a:rPr lang="en"/>
              <a:t>Los 3 deben venir de la misma distribución</a:t>
            </a:r>
            <a:endParaRPr/>
          </a:p>
          <a:p>
            <a:pPr indent="-317500" lvl="1" marL="914400" rtl="0" algn="l">
              <a:spcBef>
                <a:spcPts val="0"/>
              </a:spcBef>
              <a:spcAft>
                <a:spcPts val="0"/>
              </a:spcAft>
              <a:buSzPts val="1400"/>
              <a:buChar char="○"/>
            </a:pPr>
            <a:r>
              <a:rPr b="1" lang="en"/>
              <a:t>Train</a:t>
            </a:r>
            <a:r>
              <a:rPr lang="en"/>
              <a:t> se usa para construir el modelo</a:t>
            </a:r>
            <a:endParaRPr/>
          </a:p>
          <a:p>
            <a:pPr indent="-317500" lvl="1" marL="914400" rtl="0" algn="l">
              <a:spcBef>
                <a:spcPts val="0"/>
              </a:spcBef>
              <a:spcAft>
                <a:spcPts val="0"/>
              </a:spcAft>
              <a:buSzPts val="1400"/>
              <a:buChar char="○"/>
            </a:pPr>
            <a:r>
              <a:rPr b="1" lang="en"/>
              <a:t>Dev</a:t>
            </a:r>
            <a:r>
              <a:rPr lang="en"/>
              <a:t> se usa para evaluar el modelo</a:t>
            </a:r>
            <a:endParaRPr/>
          </a:p>
          <a:p>
            <a:pPr indent="-317500" lvl="1" marL="914400" rtl="0" algn="l">
              <a:spcBef>
                <a:spcPts val="0"/>
              </a:spcBef>
              <a:spcAft>
                <a:spcPts val="0"/>
              </a:spcAft>
              <a:buSzPts val="1400"/>
              <a:buChar char="○"/>
            </a:pPr>
            <a:r>
              <a:rPr b="1" lang="en"/>
              <a:t>Test</a:t>
            </a:r>
            <a:r>
              <a:rPr lang="en"/>
              <a:t> para checkear si estoy haciendo overfitting a Dev</a:t>
            </a:r>
            <a:br>
              <a:rPr lang="en"/>
            </a:br>
            <a:endParaRPr/>
          </a:p>
          <a:p>
            <a:pPr indent="-342900" lvl="0" marL="457200" rtl="0" algn="l">
              <a:spcBef>
                <a:spcPts val="0"/>
              </a:spcBef>
              <a:spcAft>
                <a:spcPts val="0"/>
              </a:spcAft>
              <a:buClr>
                <a:srgbClr val="FFFFFF"/>
              </a:buClr>
              <a:buSzPts val="1800"/>
              <a:buChar char="●"/>
            </a:pPr>
            <a:r>
              <a:rPr lang="en">
                <a:solidFill>
                  <a:srgbClr val="FFFFFF"/>
                </a:solidFill>
              </a:rPr>
              <a:t>Si el modelo hizo overfitting</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Quiere decir que ajustó al ruido</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Eso quiere decir que </a:t>
            </a:r>
            <a:r>
              <a:rPr b="1" lang="en">
                <a:solidFill>
                  <a:srgbClr val="FFFFFF"/>
                </a:solidFill>
              </a:rPr>
              <a:t>va a funcionar mucho peor en dev/test que en train</a:t>
            </a:r>
            <a:endParaRPr b="1">
              <a:solidFill>
                <a:srgbClr val="FFFFFF"/>
              </a:solidFill>
            </a:endParaRPr>
          </a:p>
        </p:txBody>
      </p:sp>
      <p:sp>
        <p:nvSpPr>
          <p:cNvPr id="203" name="Google Shape;20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me doy cuenta que estoy overfitting?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Cómo me doy cuenta que estoy overfitting?</a:t>
            </a:r>
            <a:endParaRPr/>
          </a:p>
        </p:txBody>
      </p:sp>
      <p:sp>
        <p:nvSpPr>
          <p:cNvPr id="209" name="Google Shape;209;p3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Train/dev/test split</a:t>
            </a:r>
            <a:endParaRPr/>
          </a:p>
          <a:p>
            <a:pPr indent="-317500" lvl="1" marL="914400" rtl="0" algn="l">
              <a:spcBef>
                <a:spcPts val="0"/>
              </a:spcBef>
              <a:spcAft>
                <a:spcPts val="0"/>
              </a:spcAft>
              <a:buSzPts val="1400"/>
              <a:buChar char="○"/>
            </a:pPr>
            <a:r>
              <a:rPr lang="en"/>
              <a:t>Los 3 deben venir de la misma distribución</a:t>
            </a:r>
            <a:endParaRPr/>
          </a:p>
          <a:p>
            <a:pPr indent="-317500" lvl="1" marL="914400" rtl="0" algn="l">
              <a:spcBef>
                <a:spcPts val="0"/>
              </a:spcBef>
              <a:spcAft>
                <a:spcPts val="0"/>
              </a:spcAft>
              <a:buSzPts val="1400"/>
              <a:buChar char="○"/>
            </a:pPr>
            <a:r>
              <a:rPr b="1" lang="en"/>
              <a:t>Train</a:t>
            </a:r>
            <a:r>
              <a:rPr lang="en"/>
              <a:t> se usa para construir el modelo</a:t>
            </a:r>
            <a:endParaRPr/>
          </a:p>
          <a:p>
            <a:pPr indent="-317500" lvl="1" marL="914400" rtl="0" algn="l">
              <a:spcBef>
                <a:spcPts val="0"/>
              </a:spcBef>
              <a:spcAft>
                <a:spcPts val="0"/>
              </a:spcAft>
              <a:buSzPts val="1400"/>
              <a:buChar char="○"/>
            </a:pPr>
            <a:r>
              <a:rPr b="1" lang="en"/>
              <a:t>Dev</a:t>
            </a:r>
            <a:r>
              <a:rPr lang="en"/>
              <a:t> se usa para evaluar el modelo</a:t>
            </a:r>
            <a:endParaRPr/>
          </a:p>
          <a:p>
            <a:pPr indent="-317500" lvl="1" marL="914400" rtl="0" algn="l">
              <a:spcBef>
                <a:spcPts val="0"/>
              </a:spcBef>
              <a:spcAft>
                <a:spcPts val="0"/>
              </a:spcAft>
              <a:buSzPts val="1400"/>
              <a:buChar char="○"/>
            </a:pPr>
            <a:r>
              <a:rPr b="1" lang="en"/>
              <a:t>Test</a:t>
            </a:r>
            <a:r>
              <a:rPr lang="en"/>
              <a:t> para checkear si estoy haciendo overfitting a Dev</a:t>
            </a:r>
            <a:br>
              <a:rPr lang="en"/>
            </a:br>
            <a:endParaRPr/>
          </a:p>
          <a:p>
            <a:pPr indent="-342900" lvl="0" marL="457200" rtl="0" algn="l">
              <a:spcBef>
                <a:spcPts val="0"/>
              </a:spcBef>
              <a:spcAft>
                <a:spcPts val="0"/>
              </a:spcAft>
              <a:buSzPts val="1800"/>
              <a:buChar char="●"/>
            </a:pPr>
            <a:r>
              <a:rPr lang="en"/>
              <a:t>Si el modelo hizo overfitting</a:t>
            </a:r>
            <a:endParaRPr/>
          </a:p>
          <a:p>
            <a:pPr indent="-317500" lvl="1" marL="914400" rtl="0" algn="l">
              <a:spcBef>
                <a:spcPts val="0"/>
              </a:spcBef>
              <a:spcAft>
                <a:spcPts val="0"/>
              </a:spcAft>
              <a:buSzPts val="1400"/>
              <a:buChar char="○"/>
            </a:pPr>
            <a:r>
              <a:rPr lang="en"/>
              <a:t>Quiere decir que ajustó al ruido ⇒ Debería degradarse en un sample nuevo de datos</a:t>
            </a:r>
            <a:endParaRPr/>
          </a:p>
          <a:p>
            <a:pPr indent="-317500" lvl="1" marL="914400" rtl="0" algn="l">
              <a:spcBef>
                <a:spcPts val="0"/>
              </a:spcBef>
              <a:spcAft>
                <a:spcPts val="0"/>
              </a:spcAft>
              <a:buSzPts val="1400"/>
              <a:buChar char="○"/>
            </a:pPr>
            <a:r>
              <a:rPr lang="en"/>
              <a:t>Eso quiere decir que </a:t>
            </a:r>
            <a:r>
              <a:rPr b="1" lang="en"/>
              <a:t>va a funcionar mucho peor en dev/test que en train</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6" name="Google Shape;216;p39"/>
          <p:cNvPicPr preferRelativeResize="0"/>
          <p:nvPr/>
        </p:nvPicPr>
        <p:blipFill>
          <a:blip r:embed="rId3">
            <a:alphaModFix/>
          </a:blip>
          <a:stretch>
            <a:fillRect/>
          </a:stretch>
        </p:blipFill>
        <p:spPr>
          <a:xfrm>
            <a:off x="1130500" y="1253440"/>
            <a:ext cx="6590977" cy="3214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 cómo controlo el model complexity?</a:t>
            </a:r>
            <a:endParaRPr/>
          </a:p>
        </p:txBody>
      </p:sp>
      <p:sp>
        <p:nvSpPr>
          <p:cNvPr id="222" name="Google Shape;222;p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Árbol: </a:t>
            </a:r>
            <a:endParaRPr/>
          </a:p>
          <a:p>
            <a:pPr indent="-317500" lvl="1" marL="914400" rtl="0" algn="l">
              <a:spcBef>
                <a:spcPts val="0"/>
              </a:spcBef>
              <a:spcAft>
                <a:spcPts val="0"/>
              </a:spcAft>
              <a:buSzPts val="1400"/>
              <a:buChar char="○"/>
            </a:pPr>
            <a:r>
              <a:rPr lang="en"/>
              <a:t>Profundidad</a:t>
            </a:r>
            <a:endParaRPr/>
          </a:p>
          <a:p>
            <a:pPr indent="-317500" lvl="1" marL="914400" rtl="0" algn="l">
              <a:spcBef>
                <a:spcPts val="0"/>
              </a:spcBef>
              <a:spcAft>
                <a:spcPts val="0"/>
              </a:spcAft>
              <a:buSzPts val="1400"/>
              <a:buChar char="○"/>
            </a:pPr>
            <a:r>
              <a:rPr lang="en"/>
              <a:t>Número de datos en las hojas</a:t>
            </a:r>
            <a:endParaRPr/>
          </a:p>
          <a:p>
            <a:pPr indent="-317500" lvl="1" marL="914400" rtl="0" algn="l">
              <a:spcBef>
                <a:spcPts val="0"/>
              </a:spcBef>
              <a:spcAft>
                <a:spcPts val="0"/>
              </a:spcAft>
              <a:buSzPts val="1400"/>
              <a:buChar char="○"/>
            </a:pPr>
            <a:r>
              <a:rPr lang="en"/>
              <a:t>Cantidad de bins para variables continuas</a:t>
            </a:r>
            <a:br>
              <a:rPr lang="en"/>
            </a:br>
            <a:endParaRPr/>
          </a:p>
          <a:p>
            <a:pPr indent="-342900" lvl="0" marL="457200" rtl="0" algn="l">
              <a:spcBef>
                <a:spcPts val="0"/>
              </a:spcBef>
              <a:spcAft>
                <a:spcPts val="0"/>
              </a:spcAft>
              <a:buSzPts val="1800"/>
              <a:buChar char="●"/>
            </a:pPr>
            <a:r>
              <a:rPr lang="en"/>
              <a:t>Regresión logistica / lineal</a:t>
            </a:r>
            <a:endParaRPr/>
          </a:p>
          <a:p>
            <a:pPr indent="-317500" lvl="1" marL="914400" rtl="0" algn="l">
              <a:spcBef>
                <a:spcPts val="0"/>
              </a:spcBef>
              <a:spcAft>
                <a:spcPts val="0"/>
              </a:spcAft>
              <a:buSzPts val="1400"/>
              <a:buChar char="○"/>
            </a:pPr>
            <a:r>
              <a:rPr lang="en"/>
              <a:t>Cantidad de features</a:t>
            </a:r>
            <a:endParaRPr/>
          </a:p>
          <a:p>
            <a:pPr indent="-317500" lvl="1" marL="914400" rtl="0" algn="l">
              <a:spcBef>
                <a:spcPts val="0"/>
              </a:spcBef>
              <a:spcAft>
                <a:spcPts val="0"/>
              </a:spcAft>
              <a:buSzPts val="1400"/>
              <a:buChar char="○"/>
            </a:pPr>
            <a:r>
              <a:rPr lang="en"/>
              <a:t>Hay mas, volvemos a esto en un ratito ^J^</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Preguntas in class</a:t>
            </a:r>
            <a:endParaRPr/>
          </a:p>
        </p:txBody>
      </p:sp>
      <p:sp>
        <p:nvSpPr>
          <p:cNvPr id="228" name="Google Shape;228;p4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700" u="sng">
                <a:solidFill>
                  <a:schemeClr val="hlink"/>
                </a:solidFill>
                <a:hlinkClick r:id="rId3"/>
              </a:rPr>
              <a:t>https://itempool.com/elsonidoq/live/</a:t>
            </a:r>
            <a:r>
              <a:rPr lang="en" sz="2700"/>
              <a:t> </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Last call para grupos de estudio</a:t>
            </a:r>
            <a:endParaRPr/>
          </a:p>
          <a:p>
            <a:pPr indent="-317500" lvl="1" marL="914400" rtl="0" algn="l">
              <a:spcBef>
                <a:spcPts val="0"/>
              </a:spcBef>
              <a:spcAft>
                <a:spcPts val="0"/>
              </a:spcAft>
              <a:buSzPts val="1400"/>
              <a:buChar char="○"/>
            </a:pPr>
            <a:r>
              <a:rPr lang="en" sz="1600" u="sng">
                <a:solidFill>
                  <a:schemeClr val="hlink"/>
                </a:solidFill>
                <a:hlinkClick r:id="rId3"/>
              </a:rPr>
              <a:t>https://forms.gle/cxmHEnF6Hq7fHk2Z7</a:t>
            </a:r>
            <a:r>
              <a:rPr lang="en" sz="1600"/>
              <a:t> </a:t>
            </a:r>
            <a:br>
              <a:rPr lang="en" sz="1600"/>
            </a:br>
            <a:endParaRPr sz="1600"/>
          </a:p>
          <a:p>
            <a:pPr indent="-330200" lvl="0" marL="457200" rtl="0" algn="l">
              <a:spcBef>
                <a:spcPts val="0"/>
              </a:spcBef>
              <a:spcAft>
                <a:spcPts val="0"/>
              </a:spcAft>
              <a:buSzPts val="1600"/>
              <a:buChar char="●"/>
            </a:pPr>
            <a:r>
              <a:rPr lang="en"/>
              <a:t>Para poder chatear entre todes: sumate al discord</a:t>
            </a:r>
            <a:endParaRPr/>
          </a:p>
          <a:p>
            <a:pPr indent="-317500" lvl="1" marL="914400" rtl="0" algn="l">
              <a:spcBef>
                <a:spcPts val="0"/>
              </a:spcBef>
              <a:spcAft>
                <a:spcPts val="0"/>
              </a:spcAft>
              <a:buSzPts val="1400"/>
              <a:buChar char="○"/>
            </a:pPr>
            <a:r>
              <a:rPr lang="en" u="sng">
                <a:solidFill>
                  <a:schemeClr val="hlink"/>
                </a:solidFill>
                <a:hlinkClick r:id="rId4"/>
              </a:rPr>
              <a:t>https://discord.com/invite/6kUAfRvZ?fbclid=IwAR0S7QimIb_qftudua6APZjyGYjmpf3aGbqBJ-LJk4dpF-slHQDKIeh8hdg</a:t>
            </a:r>
            <a:r>
              <a:rPr lang="en"/>
              <a:t> </a:t>
            </a:r>
            <a:br>
              <a:rPr lang="en"/>
            </a:br>
            <a:endParaRPr/>
          </a:p>
          <a:p>
            <a:pPr indent="-342900" lvl="0" marL="457200" rtl="0" algn="l">
              <a:spcBef>
                <a:spcPts val="0"/>
              </a:spcBef>
              <a:spcAft>
                <a:spcPts val="0"/>
              </a:spcAft>
              <a:buSzPts val="1800"/>
              <a:buChar char="●"/>
            </a:pPr>
            <a:r>
              <a:rPr lang="en"/>
              <a:t>In class multiple choices</a:t>
            </a:r>
            <a:endParaRPr/>
          </a:p>
          <a:p>
            <a:pPr indent="-317500" lvl="1" marL="914400" rtl="0" algn="l">
              <a:spcBef>
                <a:spcPts val="0"/>
              </a:spcBef>
              <a:spcAft>
                <a:spcPts val="0"/>
              </a:spcAft>
              <a:buSzPts val="1400"/>
              <a:buChar char="○"/>
            </a:pPr>
            <a:r>
              <a:rPr lang="en" u="sng">
                <a:solidFill>
                  <a:schemeClr val="hlink"/>
                </a:solidFill>
                <a:hlinkClick r:id="rId5"/>
              </a:rPr>
              <a:t>https://itempool.com/elsonidoq/live</a:t>
            </a:r>
            <a:r>
              <a:rPr lang="en"/>
              <a:t> </a:t>
            </a:r>
            <a:endParaRPr/>
          </a:p>
        </p:txBody>
      </p:sp>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Anuncios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 cómo controlo el model complexity?</a:t>
            </a:r>
            <a:endParaRPr/>
          </a:p>
          <a:p>
            <a:pPr indent="0" lvl="0" marL="0" rtl="0" algn="l">
              <a:spcBef>
                <a:spcPts val="0"/>
              </a:spcBef>
              <a:spcAft>
                <a:spcPts val="0"/>
              </a:spcAft>
              <a:buNone/>
            </a:pPr>
            <a:r>
              <a:t/>
            </a:r>
            <a:endParaRPr/>
          </a:p>
        </p:txBody>
      </p:sp>
      <p:sp>
        <p:nvSpPr>
          <p:cNvPr id="234" name="Google Shape;23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Ensembles de arboles</a:t>
            </a:r>
            <a:endParaRPr/>
          </a:p>
          <a:p>
            <a:pPr indent="-317500" lvl="1" marL="914400" rtl="0" algn="l">
              <a:spcBef>
                <a:spcPts val="0"/>
              </a:spcBef>
              <a:spcAft>
                <a:spcPts val="0"/>
              </a:spcAft>
              <a:buSzPts val="1400"/>
              <a:buChar char="○"/>
            </a:pPr>
            <a:r>
              <a:rPr lang="en"/>
              <a:t>xgboost, lightgbm, catboost</a:t>
            </a:r>
            <a:endParaRPr/>
          </a:p>
          <a:p>
            <a:pPr indent="-317500" lvl="1" marL="914400" rtl="0" algn="l">
              <a:spcBef>
                <a:spcPts val="0"/>
              </a:spcBef>
              <a:spcAft>
                <a:spcPts val="0"/>
              </a:spcAft>
              <a:buSzPts val="1400"/>
              <a:buChar char="○"/>
            </a:pPr>
            <a:r>
              <a:rPr lang="en"/>
              <a:t>gradient boosting</a:t>
            </a:r>
            <a:br>
              <a:rPr lang="en"/>
            </a:br>
            <a:endParaRPr/>
          </a:p>
          <a:p>
            <a:pPr indent="-342900" lvl="0" marL="457200" rtl="0" algn="l">
              <a:spcBef>
                <a:spcPts val="0"/>
              </a:spcBef>
              <a:spcAft>
                <a:spcPts val="0"/>
              </a:spcAft>
              <a:buClr>
                <a:srgbClr val="FFFFFF"/>
              </a:buClr>
              <a:buSzPts val="1800"/>
              <a:buChar char="●"/>
            </a:pPr>
            <a:r>
              <a:rPr lang="en">
                <a:solidFill>
                  <a:srgbClr val="FFFFFF"/>
                </a:solidFill>
              </a:rPr>
              <a:t>Docu de </a:t>
            </a:r>
            <a:r>
              <a:rPr lang="en" u="sng">
                <a:solidFill>
                  <a:srgbClr val="FFFFFF"/>
                </a:solidFill>
                <a:hlinkClick r:id="rId3">
                  <a:extLst>
                    <a:ext uri="{A12FA001-AC4F-418D-AE19-62706E023703}">
                      <ahyp:hlinkClr val="tx"/>
                    </a:ext>
                  </a:extLst>
                </a:hlinkClick>
              </a:rPr>
              <a:t>lightgbm</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 cómo controlo el model complexity?</a:t>
            </a:r>
            <a:endParaRPr/>
          </a:p>
          <a:p>
            <a:pPr indent="0" lvl="0" marL="0" rtl="0" algn="l">
              <a:spcBef>
                <a:spcPts val="0"/>
              </a:spcBef>
              <a:spcAft>
                <a:spcPts val="0"/>
              </a:spcAft>
              <a:buNone/>
            </a:pPr>
            <a:r>
              <a:t/>
            </a:r>
            <a:endParaRPr/>
          </a:p>
        </p:txBody>
      </p:sp>
      <p:sp>
        <p:nvSpPr>
          <p:cNvPr id="240" name="Google Shape;24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Ensembles de arboles</a:t>
            </a:r>
            <a:endParaRPr/>
          </a:p>
          <a:p>
            <a:pPr indent="-317500" lvl="1" marL="914400" rtl="0" algn="l">
              <a:spcBef>
                <a:spcPts val="0"/>
              </a:spcBef>
              <a:spcAft>
                <a:spcPts val="0"/>
              </a:spcAft>
              <a:buSzPts val="1400"/>
              <a:buChar char="○"/>
            </a:pPr>
            <a:r>
              <a:rPr lang="en"/>
              <a:t>xgboost, lightgbm, catboost</a:t>
            </a:r>
            <a:endParaRPr/>
          </a:p>
          <a:p>
            <a:pPr indent="-317500" lvl="1" marL="914400" rtl="0" algn="l">
              <a:spcBef>
                <a:spcPts val="0"/>
              </a:spcBef>
              <a:spcAft>
                <a:spcPts val="0"/>
              </a:spcAft>
              <a:buSzPts val="1400"/>
              <a:buChar char="○"/>
            </a:pPr>
            <a:r>
              <a:rPr lang="en"/>
              <a:t>gradient boosting</a:t>
            </a:r>
            <a:br>
              <a:rPr lang="en"/>
            </a:br>
            <a:endParaRPr/>
          </a:p>
          <a:p>
            <a:pPr indent="-342900" lvl="0" marL="457200" rtl="0" algn="l">
              <a:spcBef>
                <a:spcPts val="0"/>
              </a:spcBef>
              <a:spcAft>
                <a:spcPts val="0"/>
              </a:spcAft>
              <a:buClr>
                <a:srgbClr val="FFFFFF"/>
              </a:buClr>
              <a:buSzPts val="1800"/>
              <a:buChar char="●"/>
            </a:pPr>
            <a:r>
              <a:rPr lang="en">
                <a:solidFill>
                  <a:srgbClr val="FFFFFF"/>
                </a:solidFill>
              </a:rPr>
              <a:t>Docu de </a:t>
            </a:r>
            <a:r>
              <a:rPr lang="en" u="sng">
                <a:solidFill>
                  <a:srgbClr val="FFFFFF"/>
                </a:solidFill>
                <a:hlinkClick r:id="rId3">
                  <a:extLst>
                    <a:ext uri="{A12FA001-AC4F-418D-AE19-62706E023703}">
                      <ahyp:hlinkClr val="tx"/>
                    </a:ext>
                  </a:extLst>
                </a:hlinkClick>
              </a:rPr>
              <a:t>lightgbm</a:t>
            </a:r>
            <a:endParaRPr>
              <a:solidFill>
                <a:srgbClr val="FFFFFF"/>
              </a:solidFill>
            </a:endParaRPr>
          </a:p>
        </p:txBody>
      </p:sp>
      <p:pic>
        <p:nvPicPr>
          <p:cNvPr id="241" name="Google Shape;241;p43"/>
          <p:cNvPicPr preferRelativeResize="0"/>
          <p:nvPr/>
        </p:nvPicPr>
        <p:blipFill rotWithShape="1">
          <a:blip r:embed="rId4">
            <a:alphaModFix/>
          </a:blip>
          <a:srcRect b="87429" l="0" r="0" t="0"/>
          <a:stretch/>
        </p:blipFill>
        <p:spPr>
          <a:xfrm>
            <a:off x="4347025" y="1078250"/>
            <a:ext cx="4053100" cy="488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 cómo controlo el model complexity?</a:t>
            </a:r>
            <a:endParaRPr/>
          </a:p>
          <a:p>
            <a:pPr indent="0" lvl="0" marL="0" rtl="0" algn="l">
              <a:spcBef>
                <a:spcPts val="0"/>
              </a:spcBef>
              <a:spcAft>
                <a:spcPts val="0"/>
              </a:spcAft>
              <a:buNone/>
            </a:pPr>
            <a:r>
              <a:t/>
            </a:r>
            <a:endParaRPr/>
          </a:p>
        </p:txBody>
      </p:sp>
      <p:sp>
        <p:nvSpPr>
          <p:cNvPr id="247" name="Google Shape;24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Ensembles de arboles</a:t>
            </a:r>
            <a:endParaRPr/>
          </a:p>
          <a:p>
            <a:pPr indent="-317500" lvl="1" marL="914400" rtl="0" algn="l">
              <a:spcBef>
                <a:spcPts val="0"/>
              </a:spcBef>
              <a:spcAft>
                <a:spcPts val="0"/>
              </a:spcAft>
              <a:buSzPts val="1400"/>
              <a:buChar char="○"/>
            </a:pPr>
            <a:r>
              <a:rPr lang="en"/>
              <a:t>xgboost, lightgbm, catboost</a:t>
            </a:r>
            <a:endParaRPr/>
          </a:p>
          <a:p>
            <a:pPr indent="-317500" lvl="1" marL="914400" rtl="0" algn="l">
              <a:spcBef>
                <a:spcPts val="0"/>
              </a:spcBef>
              <a:spcAft>
                <a:spcPts val="0"/>
              </a:spcAft>
              <a:buSzPts val="1400"/>
              <a:buChar char="○"/>
            </a:pPr>
            <a:r>
              <a:rPr lang="en"/>
              <a:t>gradient boosting</a:t>
            </a:r>
            <a:br>
              <a:rPr lang="en"/>
            </a:br>
            <a:endParaRPr/>
          </a:p>
          <a:p>
            <a:pPr indent="-342900" lvl="0" marL="457200" rtl="0" algn="l">
              <a:spcBef>
                <a:spcPts val="0"/>
              </a:spcBef>
              <a:spcAft>
                <a:spcPts val="0"/>
              </a:spcAft>
              <a:buClr>
                <a:srgbClr val="FFFFFF"/>
              </a:buClr>
              <a:buSzPts val="1800"/>
              <a:buChar char="●"/>
            </a:pPr>
            <a:r>
              <a:rPr lang="en">
                <a:solidFill>
                  <a:srgbClr val="FFFFFF"/>
                </a:solidFill>
              </a:rPr>
              <a:t>Docu de </a:t>
            </a:r>
            <a:r>
              <a:rPr lang="en" u="sng">
                <a:solidFill>
                  <a:srgbClr val="FFFFFF"/>
                </a:solidFill>
                <a:hlinkClick r:id="rId3">
                  <a:extLst>
                    <a:ext uri="{A12FA001-AC4F-418D-AE19-62706E023703}">
                      <ahyp:hlinkClr val="tx"/>
                    </a:ext>
                  </a:extLst>
                </a:hlinkClick>
              </a:rPr>
              <a:t>lightgbm</a:t>
            </a:r>
            <a:endParaRPr>
              <a:solidFill>
                <a:srgbClr val="FFFFFF"/>
              </a:solidFill>
            </a:endParaRPr>
          </a:p>
        </p:txBody>
      </p:sp>
      <p:pic>
        <p:nvPicPr>
          <p:cNvPr id="248" name="Google Shape;248;p44"/>
          <p:cNvPicPr preferRelativeResize="0"/>
          <p:nvPr/>
        </p:nvPicPr>
        <p:blipFill rotWithShape="1">
          <a:blip r:embed="rId4">
            <a:alphaModFix/>
          </a:blip>
          <a:srcRect b="57786" l="0" r="0" t="0"/>
          <a:stretch/>
        </p:blipFill>
        <p:spPr>
          <a:xfrm>
            <a:off x="4347025" y="1078250"/>
            <a:ext cx="4053100" cy="1639199"/>
          </a:xfrm>
          <a:prstGeom prst="rect">
            <a:avLst/>
          </a:prstGeom>
          <a:noFill/>
          <a:ln>
            <a:noFill/>
          </a:ln>
        </p:spPr>
      </p:pic>
      <p:sp>
        <p:nvSpPr>
          <p:cNvPr id="249" name="Google Shape;249;p44"/>
          <p:cNvSpPr/>
          <p:nvPr/>
        </p:nvSpPr>
        <p:spPr>
          <a:xfrm>
            <a:off x="5901175" y="1508075"/>
            <a:ext cx="2615400" cy="121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 cómo controlo el model complexity?</a:t>
            </a:r>
            <a:endParaRPr/>
          </a:p>
          <a:p>
            <a:pPr indent="0" lvl="0" marL="0" rtl="0" algn="l">
              <a:spcBef>
                <a:spcPts val="0"/>
              </a:spcBef>
              <a:spcAft>
                <a:spcPts val="0"/>
              </a:spcAft>
              <a:buNone/>
            </a:pPr>
            <a:r>
              <a:t/>
            </a:r>
            <a:endParaRPr/>
          </a:p>
        </p:txBody>
      </p:sp>
      <p:sp>
        <p:nvSpPr>
          <p:cNvPr id="255" name="Google Shape;25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Ensembles de arboles</a:t>
            </a:r>
            <a:endParaRPr/>
          </a:p>
          <a:p>
            <a:pPr indent="-317500" lvl="1" marL="914400" rtl="0" algn="l">
              <a:spcBef>
                <a:spcPts val="0"/>
              </a:spcBef>
              <a:spcAft>
                <a:spcPts val="0"/>
              </a:spcAft>
              <a:buSzPts val="1400"/>
              <a:buChar char="○"/>
            </a:pPr>
            <a:r>
              <a:rPr lang="en"/>
              <a:t>xgboost, lightgbm, catboost</a:t>
            </a:r>
            <a:endParaRPr/>
          </a:p>
          <a:p>
            <a:pPr indent="-317500" lvl="1" marL="914400" rtl="0" algn="l">
              <a:spcBef>
                <a:spcPts val="0"/>
              </a:spcBef>
              <a:spcAft>
                <a:spcPts val="0"/>
              </a:spcAft>
              <a:buSzPts val="1400"/>
              <a:buChar char="○"/>
            </a:pPr>
            <a:r>
              <a:rPr lang="en"/>
              <a:t>gradient boosting</a:t>
            </a:r>
            <a:br>
              <a:rPr lang="en"/>
            </a:br>
            <a:endParaRPr/>
          </a:p>
          <a:p>
            <a:pPr indent="-342900" lvl="0" marL="457200" rtl="0" algn="l">
              <a:spcBef>
                <a:spcPts val="0"/>
              </a:spcBef>
              <a:spcAft>
                <a:spcPts val="0"/>
              </a:spcAft>
              <a:buClr>
                <a:srgbClr val="FFFFFF"/>
              </a:buClr>
              <a:buSzPts val="1800"/>
              <a:buChar char="●"/>
            </a:pPr>
            <a:r>
              <a:rPr lang="en">
                <a:solidFill>
                  <a:srgbClr val="FFFFFF"/>
                </a:solidFill>
              </a:rPr>
              <a:t>Docu de </a:t>
            </a:r>
            <a:r>
              <a:rPr lang="en" u="sng">
                <a:solidFill>
                  <a:srgbClr val="FFFFFF"/>
                </a:solidFill>
                <a:hlinkClick r:id="rId3">
                  <a:extLst>
                    <a:ext uri="{A12FA001-AC4F-418D-AE19-62706E023703}">
                      <ahyp:hlinkClr val="tx"/>
                    </a:ext>
                  </a:extLst>
                </a:hlinkClick>
              </a:rPr>
              <a:t>lightgbm</a:t>
            </a:r>
            <a:endParaRPr>
              <a:solidFill>
                <a:srgbClr val="FFFFFF"/>
              </a:solidFill>
            </a:endParaRPr>
          </a:p>
        </p:txBody>
      </p:sp>
      <p:pic>
        <p:nvPicPr>
          <p:cNvPr id="256" name="Google Shape;256;p45"/>
          <p:cNvPicPr preferRelativeResize="0"/>
          <p:nvPr/>
        </p:nvPicPr>
        <p:blipFill rotWithShape="1">
          <a:blip r:embed="rId4">
            <a:alphaModFix/>
          </a:blip>
          <a:srcRect b="57786" l="0" r="0" t="0"/>
          <a:stretch/>
        </p:blipFill>
        <p:spPr>
          <a:xfrm>
            <a:off x="4347025" y="1078250"/>
            <a:ext cx="4053100" cy="1639199"/>
          </a:xfrm>
          <a:prstGeom prst="rect">
            <a:avLst/>
          </a:prstGeom>
          <a:noFill/>
          <a:ln>
            <a:noFill/>
          </a:ln>
        </p:spPr>
      </p:pic>
      <p:sp>
        <p:nvSpPr>
          <p:cNvPr id="257" name="Google Shape;257;p45"/>
          <p:cNvSpPr/>
          <p:nvPr/>
        </p:nvSpPr>
        <p:spPr>
          <a:xfrm>
            <a:off x="7205275" y="1508075"/>
            <a:ext cx="1311300" cy="1216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 cómo controlo el model complexity?</a:t>
            </a:r>
            <a:endParaRPr/>
          </a:p>
          <a:p>
            <a:pPr indent="0" lvl="0" marL="0" rtl="0" algn="l">
              <a:spcBef>
                <a:spcPts val="0"/>
              </a:spcBef>
              <a:spcAft>
                <a:spcPts val="0"/>
              </a:spcAft>
              <a:buNone/>
            </a:pPr>
            <a:r>
              <a:t/>
            </a:r>
            <a:endParaRPr/>
          </a:p>
        </p:txBody>
      </p:sp>
      <p:sp>
        <p:nvSpPr>
          <p:cNvPr id="263" name="Google Shape;26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Ensembles de arboles</a:t>
            </a:r>
            <a:endParaRPr/>
          </a:p>
          <a:p>
            <a:pPr indent="-317500" lvl="1" marL="914400" rtl="0" algn="l">
              <a:spcBef>
                <a:spcPts val="0"/>
              </a:spcBef>
              <a:spcAft>
                <a:spcPts val="0"/>
              </a:spcAft>
              <a:buSzPts val="1400"/>
              <a:buChar char="○"/>
            </a:pPr>
            <a:r>
              <a:rPr lang="en"/>
              <a:t>xgboost, lightgbm, catboost</a:t>
            </a:r>
            <a:endParaRPr/>
          </a:p>
          <a:p>
            <a:pPr indent="-317500" lvl="1" marL="914400" rtl="0" algn="l">
              <a:spcBef>
                <a:spcPts val="0"/>
              </a:spcBef>
              <a:spcAft>
                <a:spcPts val="0"/>
              </a:spcAft>
              <a:buSzPts val="1400"/>
              <a:buChar char="○"/>
            </a:pPr>
            <a:r>
              <a:rPr lang="en"/>
              <a:t>gradient boosting</a:t>
            </a:r>
            <a:br>
              <a:rPr lang="en"/>
            </a:br>
            <a:endParaRPr/>
          </a:p>
          <a:p>
            <a:pPr indent="-342900" lvl="0" marL="457200" rtl="0" algn="l">
              <a:spcBef>
                <a:spcPts val="0"/>
              </a:spcBef>
              <a:spcAft>
                <a:spcPts val="0"/>
              </a:spcAft>
              <a:buClr>
                <a:srgbClr val="FFFFFF"/>
              </a:buClr>
              <a:buSzPts val="1800"/>
              <a:buChar char="●"/>
            </a:pPr>
            <a:r>
              <a:rPr lang="en">
                <a:solidFill>
                  <a:srgbClr val="FFFFFF"/>
                </a:solidFill>
              </a:rPr>
              <a:t>Docu de </a:t>
            </a:r>
            <a:r>
              <a:rPr lang="en" u="sng">
                <a:solidFill>
                  <a:srgbClr val="FFFFFF"/>
                </a:solidFill>
                <a:hlinkClick r:id="rId3">
                  <a:extLst>
                    <a:ext uri="{A12FA001-AC4F-418D-AE19-62706E023703}">
                      <ahyp:hlinkClr val="tx"/>
                    </a:ext>
                  </a:extLst>
                </a:hlinkClick>
              </a:rPr>
              <a:t>lightgbm</a:t>
            </a:r>
            <a:endParaRPr>
              <a:solidFill>
                <a:srgbClr val="FFFFFF"/>
              </a:solidFill>
            </a:endParaRPr>
          </a:p>
        </p:txBody>
      </p:sp>
      <p:pic>
        <p:nvPicPr>
          <p:cNvPr id="264" name="Google Shape;264;p46"/>
          <p:cNvPicPr preferRelativeResize="0"/>
          <p:nvPr/>
        </p:nvPicPr>
        <p:blipFill rotWithShape="1">
          <a:blip r:embed="rId4">
            <a:alphaModFix/>
          </a:blip>
          <a:srcRect b="57786" l="0" r="0" t="0"/>
          <a:stretch/>
        </p:blipFill>
        <p:spPr>
          <a:xfrm>
            <a:off x="4347025" y="1078250"/>
            <a:ext cx="4053100" cy="1639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 cómo controlo el model complexity?</a:t>
            </a:r>
            <a:endParaRPr/>
          </a:p>
          <a:p>
            <a:pPr indent="0" lvl="0" marL="0" rtl="0" algn="l">
              <a:spcBef>
                <a:spcPts val="0"/>
              </a:spcBef>
              <a:spcAft>
                <a:spcPts val="0"/>
              </a:spcAft>
              <a:buNone/>
            </a:pPr>
            <a:r>
              <a:t/>
            </a:r>
            <a:endParaRPr/>
          </a:p>
        </p:txBody>
      </p:sp>
      <p:sp>
        <p:nvSpPr>
          <p:cNvPr id="270" name="Google Shape;270;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Ensembles de arboles</a:t>
            </a:r>
            <a:endParaRPr/>
          </a:p>
          <a:p>
            <a:pPr indent="-317500" lvl="1" marL="914400" rtl="0" algn="l">
              <a:spcBef>
                <a:spcPts val="0"/>
              </a:spcBef>
              <a:spcAft>
                <a:spcPts val="0"/>
              </a:spcAft>
              <a:buSzPts val="1400"/>
              <a:buChar char="○"/>
            </a:pPr>
            <a:r>
              <a:rPr lang="en"/>
              <a:t>xgboost, lightgbm, catboost</a:t>
            </a:r>
            <a:endParaRPr/>
          </a:p>
          <a:p>
            <a:pPr indent="-317500" lvl="1" marL="914400" rtl="0" algn="l">
              <a:spcBef>
                <a:spcPts val="0"/>
              </a:spcBef>
              <a:spcAft>
                <a:spcPts val="0"/>
              </a:spcAft>
              <a:buSzPts val="1400"/>
              <a:buChar char="○"/>
            </a:pPr>
            <a:r>
              <a:rPr lang="en"/>
              <a:t>gradient boosting</a:t>
            </a:r>
            <a:br>
              <a:rPr lang="en"/>
            </a:br>
            <a:endParaRPr/>
          </a:p>
          <a:p>
            <a:pPr indent="-342900" lvl="0" marL="457200" rtl="0" algn="l">
              <a:spcBef>
                <a:spcPts val="0"/>
              </a:spcBef>
              <a:spcAft>
                <a:spcPts val="0"/>
              </a:spcAft>
              <a:buClr>
                <a:srgbClr val="FFFFFF"/>
              </a:buClr>
              <a:buSzPts val="1800"/>
              <a:buChar char="●"/>
            </a:pPr>
            <a:r>
              <a:rPr lang="en">
                <a:solidFill>
                  <a:srgbClr val="FFFFFF"/>
                </a:solidFill>
              </a:rPr>
              <a:t>Docu de </a:t>
            </a:r>
            <a:r>
              <a:rPr lang="en" u="sng">
                <a:solidFill>
                  <a:srgbClr val="FFFFFF"/>
                </a:solidFill>
                <a:hlinkClick r:id="rId3">
                  <a:extLst>
                    <a:ext uri="{A12FA001-AC4F-418D-AE19-62706E023703}">
                      <ahyp:hlinkClr val="tx"/>
                    </a:ext>
                  </a:extLst>
                </a:hlinkClick>
              </a:rPr>
              <a:t>lightgbm</a:t>
            </a:r>
            <a:endParaRPr>
              <a:solidFill>
                <a:srgbClr val="FFFFFF"/>
              </a:solidFill>
            </a:endParaRPr>
          </a:p>
        </p:txBody>
      </p:sp>
      <p:pic>
        <p:nvPicPr>
          <p:cNvPr id="271" name="Google Shape;271;p47"/>
          <p:cNvPicPr preferRelativeResize="0"/>
          <p:nvPr/>
        </p:nvPicPr>
        <p:blipFill rotWithShape="1">
          <a:blip r:embed="rId4">
            <a:alphaModFix/>
          </a:blip>
          <a:srcRect b="0" l="0" r="0" t="0"/>
          <a:stretch/>
        </p:blipFill>
        <p:spPr>
          <a:xfrm>
            <a:off x="4347025" y="1078250"/>
            <a:ext cx="4053100" cy="3883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 cómo controlo el model complexity?</a:t>
            </a:r>
            <a:endParaRPr/>
          </a:p>
          <a:p>
            <a:pPr indent="0" lvl="0" marL="0" rtl="0" algn="l">
              <a:spcBef>
                <a:spcPts val="0"/>
              </a:spcBef>
              <a:spcAft>
                <a:spcPts val="0"/>
              </a:spcAft>
              <a:buNone/>
            </a:pPr>
            <a:r>
              <a:t/>
            </a:r>
            <a:endParaRPr/>
          </a:p>
        </p:txBody>
      </p:sp>
      <p:sp>
        <p:nvSpPr>
          <p:cNvPr id="277" name="Google Shape;27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Ensembles de arboles</a:t>
            </a:r>
            <a:endParaRPr/>
          </a:p>
          <a:p>
            <a:pPr indent="-317500" lvl="1" marL="914400" rtl="0" algn="l">
              <a:spcBef>
                <a:spcPts val="0"/>
              </a:spcBef>
              <a:spcAft>
                <a:spcPts val="0"/>
              </a:spcAft>
              <a:buSzPts val="1400"/>
              <a:buChar char="○"/>
            </a:pPr>
            <a:r>
              <a:rPr lang="en"/>
              <a:t>xgboost, lightgbm, catboost</a:t>
            </a:r>
            <a:endParaRPr/>
          </a:p>
          <a:p>
            <a:pPr indent="-317500" lvl="1" marL="914400" rtl="0" algn="l">
              <a:spcBef>
                <a:spcPts val="0"/>
              </a:spcBef>
              <a:spcAft>
                <a:spcPts val="0"/>
              </a:spcAft>
              <a:buSzPts val="1400"/>
              <a:buChar char="○"/>
            </a:pPr>
            <a:r>
              <a:rPr lang="en"/>
              <a:t>gradient boosting</a:t>
            </a:r>
            <a:br>
              <a:rPr lang="en"/>
            </a:br>
            <a:endParaRPr/>
          </a:p>
          <a:p>
            <a:pPr indent="-342900" lvl="0" marL="457200" rtl="0" algn="l">
              <a:spcBef>
                <a:spcPts val="0"/>
              </a:spcBef>
              <a:spcAft>
                <a:spcPts val="0"/>
              </a:spcAft>
              <a:buSzPts val="1800"/>
              <a:buChar char="●"/>
            </a:pPr>
            <a:r>
              <a:rPr lang="en"/>
              <a:t>Docu de </a:t>
            </a:r>
            <a:r>
              <a:rPr lang="en" u="sng">
                <a:solidFill>
                  <a:schemeClr val="hlink"/>
                </a:solidFill>
                <a:hlinkClick r:id="rId3"/>
              </a:rPr>
              <a:t>lightgbm</a:t>
            </a:r>
            <a:endParaRPr/>
          </a:p>
        </p:txBody>
      </p:sp>
      <p:pic>
        <p:nvPicPr>
          <p:cNvPr id="278" name="Google Shape;278;p48"/>
          <p:cNvPicPr preferRelativeResize="0"/>
          <p:nvPr/>
        </p:nvPicPr>
        <p:blipFill rotWithShape="1">
          <a:blip r:embed="rId4">
            <a:alphaModFix/>
          </a:blip>
          <a:srcRect b="60758" l="0" r="0" t="0"/>
          <a:stretch/>
        </p:blipFill>
        <p:spPr>
          <a:xfrm>
            <a:off x="4044175" y="1212900"/>
            <a:ext cx="4185201" cy="14748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 cómo controlo el model complexity?</a:t>
            </a:r>
            <a:endParaRPr/>
          </a:p>
          <a:p>
            <a:pPr indent="0" lvl="0" marL="0" rtl="0" algn="l">
              <a:spcBef>
                <a:spcPts val="0"/>
              </a:spcBef>
              <a:spcAft>
                <a:spcPts val="0"/>
              </a:spcAft>
              <a:buNone/>
            </a:pPr>
            <a:r>
              <a:t/>
            </a:r>
            <a:endParaRPr/>
          </a:p>
        </p:txBody>
      </p:sp>
      <p:sp>
        <p:nvSpPr>
          <p:cNvPr id="284" name="Google Shape;28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Ensembles de arboles</a:t>
            </a:r>
            <a:endParaRPr/>
          </a:p>
          <a:p>
            <a:pPr indent="-317500" lvl="1" marL="914400" rtl="0" algn="l">
              <a:spcBef>
                <a:spcPts val="0"/>
              </a:spcBef>
              <a:spcAft>
                <a:spcPts val="0"/>
              </a:spcAft>
              <a:buSzPts val="1400"/>
              <a:buChar char="○"/>
            </a:pPr>
            <a:r>
              <a:rPr lang="en"/>
              <a:t>xgboost, lightgbm, catboost</a:t>
            </a:r>
            <a:endParaRPr/>
          </a:p>
          <a:p>
            <a:pPr indent="-317500" lvl="1" marL="914400" rtl="0" algn="l">
              <a:spcBef>
                <a:spcPts val="0"/>
              </a:spcBef>
              <a:spcAft>
                <a:spcPts val="0"/>
              </a:spcAft>
              <a:buSzPts val="1400"/>
              <a:buChar char="○"/>
            </a:pPr>
            <a:r>
              <a:rPr lang="en"/>
              <a:t>gradient boosting</a:t>
            </a:r>
            <a:br>
              <a:rPr lang="en"/>
            </a:br>
            <a:endParaRPr/>
          </a:p>
          <a:p>
            <a:pPr indent="-342900" lvl="0" marL="457200" rtl="0" algn="l">
              <a:spcBef>
                <a:spcPts val="0"/>
              </a:spcBef>
              <a:spcAft>
                <a:spcPts val="0"/>
              </a:spcAft>
              <a:buSzPts val="1800"/>
              <a:buChar char="●"/>
            </a:pPr>
            <a:r>
              <a:rPr lang="en"/>
              <a:t>Docu de </a:t>
            </a:r>
            <a:r>
              <a:rPr lang="en" u="sng">
                <a:solidFill>
                  <a:schemeClr val="hlink"/>
                </a:solidFill>
                <a:hlinkClick r:id="rId3"/>
              </a:rPr>
              <a:t>lightgbm</a:t>
            </a:r>
            <a:endParaRPr/>
          </a:p>
        </p:txBody>
      </p:sp>
      <p:pic>
        <p:nvPicPr>
          <p:cNvPr id="285" name="Google Shape;285;p49"/>
          <p:cNvPicPr preferRelativeResize="0"/>
          <p:nvPr/>
        </p:nvPicPr>
        <p:blipFill>
          <a:blip r:embed="rId4">
            <a:alphaModFix/>
          </a:blip>
          <a:stretch>
            <a:fillRect/>
          </a:stretch>
        </p:blipFill>
        <p:spPr>
          <a:xfrm>
            <a:off x="4044175" y="1212900"/>
            <a:ext cx="4185201" cy="37584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 cómo controlo el model complexity?</a:t>
            </a:r>
            <a:endParaRPr/>
          </a:p>
          <a:p>
            <a:pPr indent="0" lvl="0" marL="0" rtl="0" algn="l">
              <a:spcBef>
                <a:spcPts val="0"/>
              </a:spcBef>
              <a:spcAft>
                <a:spcPts val="0"/>
              </a:spcAft>
              <a:buNone/>
            </a:pPr>
            <a:r>
              <a:t/>
            </a:r>
            <a:endParaRPr/>
          </a:p>
        </p:txBody>
      </p:sp>
      <p:sp>
        <p:nvSpPr>
          <p:cNvPr id="291" name="Google Shape;29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Deep Learning!</a:t>
            </a:r>
            <a:endParaRPr/>
          </a:p>
        </p:txBody>
      </p:sp>
      <p:pic>
        <p:nvPicPr>
          <p:cNvPr id="292" name="Google Shape;292;p50"/>
          <p:cNvPicPr preferRelativeResize="0"/>
          <p:nvPr/>
        </p:nvPicPr>
        <p:blipFill>
          <a:blip r:embed="rId3">
            <a:alphaModFix/>
          </a:blip>
          <a:stretch>
            <a:fillRect/>
          </a:stretch>
        </p:blipFill>
        <p:spPr>
          <a:xfrm>
            <a:off x="1220347" y="1847975"/>
            <a:ext cx="6262250" cy="2412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complexity: hands on!</a:t>
            </a:r>
            <a:endParaRPr/>
          </a:p>
        </p:txBody>
      </p:sp>
      <p:pic>
        <p:nvPicPr>
          <p:cNvPr id="298" name="Google Shape;298;p51"/>
          <p:cNvPicPr preferRelativeResize="0"/>
          <p:nvPr/>
        </p:nvPicPr>
        <p:blipFill>
          <a:blip r:embed="rId3">
            <a:alphaModFix/>
          </a:blip>
          <a:stretch>
            <a:fillRect/>
          </a:stretch>
        </p:blipFill>
        <p:spPr>
          <a:xfrm>
            <a:off x="311700" y="1860196"/>
            <a:ext cx="3887927" cy="1896174"/>
          </a:xfrm>
          <a:prstGeom prst="rect">
            <a:avLst/>
          </a:prstGeom>
          <a:noFill/>
          <a:ln>
            <a:noFill/>
          </a:ln>
        </p:spPr>
      </p:pic>
      <p:pic>
        <p:nvPicPr>
          <p:cNvPr id="299" name="Google Shape;299;p51"/>
          <p:cNvPicPr preferRelativeResize="0"/>
          <p:nvPr/>
        </p:nvPicPr>
        <p:blipFill>
          <a:blip r:embed="rId4">
            <a:alphaModFix/>
          </a:blip>
          <a:stretch>
            <a:fillRect/>
          </a:stretch>
        </p:blipFill>
        <p:spPr>
          <a:xfrm>
            <a:off x="4060875" y="1247025"/>
            <a:ext cx="4467976" cy="3122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Primera pregunta in class</a:t>
            </a:r>
            <a:endParaRPr/>
          </a:p>
        </p:txBody>
      </p:sp>
      <p:sp>
        <p:nvSpPr>
          <p:cNvPr id="74" name="Google Shape;74;p1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700" u="sng">
                <a:solidFill>
                  <a:schemeClr val="hlink"/>
                </a:solidFill>
                <a:hlinkClick r:id="rId3"/>
              </a:rPr>
              <a:t>https://itempool.com/elsonidoq/live/</a:t>
            </a:r>
            <a:r>
              <a:rPr lang="en" sz="2700"/>
              <a:t> </a:t>
            </a:r>
            <a:endParaRPr sz="2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Apartado: cantidad de datos</a:t>
            </a:r>
            <a:endParaRPr/>
          </a:p>
        </p:txBody>
      </p:sp>
      <p:sp>
        <p:nvSpPr>
          <p:cNvPr id="305" name="Google Shape;305;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
              <a:t>Agregar datos es una forma de reducir el overfitting</a:t>
            </a:r>
            <a:endParaRPr/>
          </a:p>
        </p:txBody>
      </p:sp>
      <p:pic>
        <p:nvPicPr>
          <p:cNvPr id="306" name="Google Shape;306;p52"/>
          <p:cNvPicPr preferRelativeResize="0"/>
          <p:nvPr/>
        </p:nvPicPr>
        <p:blipFill rotWithShape="1">
          <a:blip r:embed="rId3">
            <a:alphaModFix/>
          </a:blip>
          <a:srcRect b="8887" l="33372" r="31976" t="15600"/>
          <a:stretch/>
        </p:blipFill>
        <p:spPr>
          <a:xfrm>
            <a:off x="3171479" y="2313875"/>
            <a:ext cx="2562726" cy="25195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 cómo controlo el model complexity?</a:t>
            </a:r>
            <a:endParaRPr/>
          </a:p>
        </p:txBody>
      </p:sp>
      <p:sp>
        <p:nvSpPr>
          <p:cNvPr id="312" name="Google Shape;312;p5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Penalizando soluciones poco probables que puedan estar ajustando el ruido</a:t>
            </a:r>
            <a:br>
              <a:rPr lang="en"/>
            </a:br>
            <a:endParaRPr/>
          </a:p>
          <a:p>
            <a:pPr indent="-342900" lvl="0" marL="457200" rtl="0" algn="l">
              <a:spcBef>
                <a:spcPts val="0"/>
              </a:spcBef>
              <a:spcAft>
                <a:spcPts val="0"/>
              </a:spcAft>
              <a:buSzPts val="1800"/>
              <a:buChar char="●"/>
            </a:pPr>
            <a:r>
              <a:rPr lang="en"/>
              <a:t>Por ejemplo, en un modelo lineal, </a:t>
            </a:r>
            <a:r>
              <a:rPr b="1" lang="en"/>
              <a:t>penalizar coeficientes grandes</a:t>
            </a:r>
            <a:br>
              <a:rPr lang="en"/>
            </a:br>
            <a:endParaRPr/>
          </a:p>
          <a:p>
            <a:pPr indent="-342900" lvl="0" marL="457200" rtl="0" algn="l">
              <a:spcBef>
                <a:spcPts val="0"/>
              </a:spcBef>
              <a:spcAft>
                <a:spcPts val="0"/>
              </a:spcAft>
              <a:buSzPts val="1800"/>
              <a:buChar char="●"/>
            </a:pPr>
            <a:r>
              <a:rPr lang="en"/>
              <a:t>Esto se conoce como </a:t>
            </a:r>
            <a:r>
              <a:rPr b="1" lang="en"/>
              <a:t>regularización</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Modelo: </a:t>
            </a:r>
            <a:r>
              <a:rPr i="1" lang="en"/>
              <a:t>y</a:t>
            </a:r>
            <a:r>
              <a:rPr baseline="-25000" i="1" lang="en"/>
              <a:t>i</a:t>
            </a:r>
            <a:r>
              <a:rPr i="1" lang="en"/>
              <a:t> = f</a:t>
            </a:r>
            <a:r>
              <a:rPr baseline="-25000" i="1" lang="en"/>
              <a:t>β</a:t>
            </a:r>
            <a:r>
              <a:rPr i="1" lang="en"/>
              <a:t>(</a:t>
            </a:r>
            <a:r>
              <a:rPr i="1" lang="en"/>
              <a:t>x</a:t>
            </a:r>
            <a:r>
              <a:rPr baseline="-25000" i="1" lang="en"/>
              <a:t>i</a:t>
            </a:r>
            <a:r>
              <a:rPr i="1" lang="en"/>
              <a:t>)</a:t>
            </a:r>
            <a:br>
              <a:rPr i="1" lang="en"/>
            </a:br>
            <a:endParaRPr i="1"/>
          </a:p>
          <a:p>
            <a:pPr indent="-342900" lvl="0" marL="457200" rtl="0" algn="l">
              <a:spcBef>
                <a:spcPts val="0"/>
              </a:spcBef>
              <a:spcAft>
                <a:spcPts val="0"/>
              </a:spcAft>
              <a:buSzPts val="1800"/>
              <a:buChar char="●"/>
            </a:pPr>
            <a:r>
              <a:rPr lang="en"/>
              <a:t>Hipótesis</a:t>
            </a:r>
            <a:endParaRPr/>
          </a:p>
          <a:p>
            <a:pPr indent="-317500" lvl="1" marL="914400" rtl="0" algn="l">
              <a:spcBef>
                <a:spcPts val="0"/>
              </a:spcBef>
              <a:spcAft>
                <a:spcPts val="0"/>
              </a:spcAft>
              <a:buSzPts val="1400"/>
              <a:buChar char="○"/>
            </a:pPr>
            <a:r>
              <a:rPr lang="en"/>
              <a:t>si </a:t>
            </a:r>
            <a:r>
              <a:rPr i="1" lang="en"/>
              <a:t>x</a:t>
            </a:r>
            <a:r>
              <a:rPr baseline="-25000" i="1" lang="en"/>
              <a:t>1</a:t>
            </a:r>
            <a:r>
              <a:rPr baseline="-25000" lang="en"/>
              <a:t> </a:t>
            </a:r>
            <a:r>
              <a:rPr lang="en"/>
              <a:t>está “cerca” de </a:t>
            </a:r>
            <a:r>
              <a:rPr i="1" lang="en"/>
              <a:t>x</a:t>
            </a:r>
            <a:r>
              <a:rPr baseline="-25000" i="1" lang="en"/>
              <a:t>2</a:t>
            </a:r>
            <a:r>
              <a:rPr i="1" lang="en"/>
              <a:t> </a:t>
            </a:r>
            <a:endParaRPr i="1"/>
          </a:p>
          <a:p>
            <a:pPr indent="-317500" lvl="1" marL="914400" rtl="0" algn="l">
              <a:spcBef>
                <a:spcPts val="0"/>
              </a:spcBef>
              <a:spcAft>
                <a:spcPts val="0"/>
              </a:spcAft>
              <a:buSzPts val="1400"/>
              <a:buChar char="○"/>
            </a:pPr>
            <a:r>
              <a:rPr lang="en"/>
              <a:t>entonces </a:t>
            </a:r>
            <a:r>
              <a:rPr i="1" lang="en"/>
              <a:t>y</a:t>
            </a:r>
            <a:r>
              <a:rPr baseline="-25000" i="1" lang="en"/>
              <a:t>1</a:t>
            </a:r>
            <a:r>
              <a:rPr baseline="-25000" lang="en"/>
              <a:t> </a:t>
            </a:r>
            <a:r>
              <a:rPr lang="en"/>
              <a:t>debería estar cerca de </a:t>
            </a:r>
            <a:r>
              <a:rPr i="1" lang="en"/>
              <a:t>y</a:t>
            </a:r>
            <a:r>
              <a:rPr baseline="-25000" i="1" lang="en"/>
              <a:t>2</a:t>
            </a:r>
            <a:endParaRPr i="1"/>
          </a:p>
          <a:p>
            <a:pPr indent="-317500" lvl="1" marL="914400" rtl="0" algn="l">
              <a:spcBef>
                <a:spcPts val="0"/>
              </a:spcBef>
              <a:spcAft>
                <a:spcPts val="0"/>
              </a:spcAft>
              <a:buSzPts val="1400"/>
              <a:buChar char="○"/>
            </a:pPr>
            <a:r>
              <a:rPr lang="en"/>
              <a:t>ergo, quisieramos que </a:t>
            </a:r>
            <a:r>
              <a:rPr i="1" lang="en"/>
              <a:t>f</a:t>
            </a:r>
            <a:r>
              <a:rPr baseline="-25000" i="1" lang="en" sz="1800"/>
              <a:t>β</a:t>
            </a:r>
            <a:r>
              <a:rPr i="1" lang="en"/>
              <a:t>(x</a:t>
            </a:r>
            <a:r>
              <a:rPr baseline="-25000" i="1" lang="en"/>
              <a:t>1</a:t>
            </a:r>
            <a:r>
              <a:rPr i="1" lang="en"/>
              <a:t>)</a:t>
            </a:r>
            <a:r>
              <a:rPr lang="en"/>
              <a:t> este cerca de </a:t>
            </a:r>
            <a:r>
              <a:rPr i="1" lang="en"/>
              <a:t>f</a:t>
            </a:r>
            <a:r>
              <a:rPr baseline="-25000" i="1" lang="en" sz="1800"/>
              <a:t>β</a:t>
            </a:r>
            <a:r>
              <a:rPr i="1" lang="en"/>
              <a:t>(x</a:t>
            </a:r>
            <a:r>
              <a:rPr baseline="-25000" i="1" lang="en"/>
              <a:t>2</a:t>
            </a:r>
            <a:r>
              <a:rPr i="1" lang="en"/>
              <a:t>)</a:t>
            </a:r>
            <a:br>
              <a:rPr i="1" lang="en"/>
            </a:br>
            <a:endParaRPr i="1"/>
          </a:p>
          <a:p>
            <a:pPr indent="-342900" lvl="0" marL="457200" rtl="0" algn="l">
              <a:spcBef>
                <a:spcPts val="0"/>
              </a:spcBef>
              <a:spcAft>
                <a:spcPts val="0"/>
              </a:spcAft>
              <a:buSzPts val="1800"/>
              <a:buChar char="●"/>
            </a:pPr>
            <a:r>
              <a:rPr lang="en"/>
              <a:t>Tener coeficientes “grandes” atenta contra este comportamiento</a:t>
            </a:r>
            <a:endParaRPr/>
          </a:p>
        </p:txBody>
      </p:sp>
      <p:sp>
        <p:nvSpPr>
          <p:cNvPr id="318" name="Google Shape;31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Penalizar coeficientes grandes: intuición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Modelo: </a:t>
            </a:r>
            <a:r>
              <a:rPr i="1" lang="en"/>
              <a:t>y</a:t>
            </a:r>
            <a:r>
              <a:rPr baseline="-25000" i="1" lang="en"/>
              <a:t>i</a:t>
            </a:r>
            <a:r>
              <a:rPr i="1" lang="en"/>
              <a:t> = f</a:t>
            </a:r>
            <a:r>
              <a:rPr baseline="-25000" i="1" lang="en"/>
              <a:t>β</a:t>
            </a:r>
            <a:r>
              <a:rPr i="1" lang="en"/>
              <a:t>(</a:t>
            </a:r>
            <a:r>
              <a:rPr i="1" lang="en"/>
              <a:t>x</a:t>
            </a:r>
            <a:r>
              <a:rPr baseline="-25000" i="1" lang="en"/>
              <a:t>i</a:t>
            </a:r>
            <a:r>
              <a:rPr i="1" lang="en"/>
              <a:t>)</a:t>
            </a:r>
            <a:br>
              <a:rPr i="1" lang="en"/>
            </a:br>
            <a:endParaRPr i="1"/>
          </a:p>
          <a:p>
            <a:pPr indent="-342900" lvl="0" marL="457200" rtl="0" algn="l">
              <a:spcBef>
                <a:spcPts val="0"/>
              </a:spcBef>
              <a:spcAft>
                <a:spcPts val="0"/>
              </a:spcAft>
              <a:buSzPts val="1800"/>
              <a:buChar char="●"/>
            </a:pPr>
            <a:r>
              <a:rPr lang="en"/>
              <a:t>Hipótesis</a:t>
            </a:r>
            <a:endParaRPr/>
          </a:p>
          <a:p>
            <a:pPr indent="-317500" lvl="1" marL="914400" rtl="0" algn="l">
              <a:spcBef>
                <a:spcPts val="0"/>
              </a:spcBef>
              <a:spcAft>
                <a:spcPts val="0"/>
              </a:spcAft>
              <a:buSzPts val="1400"/>
              <a:buChar char="○"/>
            </a:pPr>
            <a:r>
              <a:rPr lang="en"/>
              <a:t>si </a:t>
            </a:r>
            <a:r>
              <a:rPr i="1" lang="en"/>
              <a:t>x</a:t>
            </a:r>
            <a:r>
              <a:rPr baseline="-25000" i="1" lang="en"/>
              <a:t>1</a:t>
            </a:r>
            <a:r>
              <a:rPr baseline="-25000" lang="en"/>
              <a:t> </a:t>
            </a:r>
            <a:r>
              <a:rPr lang="en"/>
              <a:t>está “cerca” de </a:t>
            </a:r>
            <a:r>
              <a:rPr i="1" lang="en"/>
              <a:t>x</a:t>
            </a:r>
            <a:r>
              <a:rPr baseline="-25000" i="1" lang="en"/>
              <a:t>2</a:t>
            </a:r>
            <a:r>
              <a:rPr i="1" lang="en"/>
              <a:t> </a:t>
            </a:r>
            <a:endParaRPr i="1"/>
          </a:p>
          <a:p>
            <a:pPr indent="-317500" lvl="1" marL="914400" rtl="0" algn="l">
              <a:spcBef>
                <a:spcPts val="0"/>
              </a:spcBef>
              <a:spcAft>
                <a:spcPts val="0"/>
              </a:spcAft>
              <a:buSzPts val="1400"/>
              <a:buChar char="○"/>
            </a:pPr>
            <a:r>
              <a:rPr lang="en"/>
              <a:t>entonces </a:t>
            </a:r>
            <a:r>
              <a:rPr i="1" lang="en"/>
              <a:t>y</a:t>
            </a:r>
            <a:r>
              <a:rPr baseline="-25000" i="1" lang="en"/>
              <a:t>1</a:t>
            </a:r>
            <a:r>
              <a:rPr baseline="-25000" lang="en"/>
              <a:t> </a:t>
            </a:r>
            <a:r>
              <a:rPr lang="en"/>
              <a:t>debería estar cerca de </a:t>
            </a:r>
            <a:r>
              <a:rPr i="1" lang="en"/>
              <a:t>y</a:t>
            </a:r>
            <a:r>
              <a:rPr baseline="-25000" i="1" lang="en"/>
              <a:t>2</a:t>
            </a:r>
            <a:endParaRPr i="1"/>
          </a:p>
          <a:p>
            <a:pPr indent="-317500" lvl="1" marL="914400" rtl="0" algn="l">
              <a:spcBef>
                <a:spcPts val="0"/>
              </a:spcBef>
              <a:spcAft>
                <a:spcPts val="0"/>
              </a:spcAft>
              <a:buSzPts val="1400"/>
              <a:buChar char="○"/>
            </a:pPr>
            <a:r>
              <a:rPr lang="en"/>
              <a:t>ergo, quisieramos que </a:t>
            </a:r>
            <a:r>
              <a:rPr i="1" lang="en"/>
              <a:t>f</a:t>
            </a:r>
            <a:r>
              <a:rPr baseline="-25000" i="1" lang="en" sz="1800"/>
              <a:t>β</a:t>
            </a:r>
            <a:r>
              <a:rPr i="1" lang="en"/>
              <a:t>(x</a:t>
            </a:r>
            <a:r>
              <a:rPr baseline="-25000" i="1" lang="en"/>
              <a:t>1</a:t>
            </a:r>
            <a:r>
              <a:rPr i="1" lang="en"/>
              <a:t>)</a:t>
            </a:r>
            <a:r>
              <a:rPr lang="en"/>
              <a:t> este cerca de </a:t>
            </a:r>
            <a:r>
              <a:rPr i="1" lang="en"/>
              <a:t>f</a:t>
            </a:r>
            <a:r>
              <a:rPr baseline="-25000" i="1" lang="en" sz="1800"/>
              <a:t>β</a:t>
            </a:r>
            <a:r>
              <a:rPr i="1" lang="en"/>
              <a:t>(x</a:t>
            </a:r>
            <a:r>
              <a:rPr baseline="-25000" i="1" lang="en"/>
              <a:t>2</a:t>
            </a:r>
            <a:r>
              <a:rPr i="1" lang="en"/>
              <a:t>)</a:t>
            </a:r>
            <a:br>
              <a:rPr i="1" lang="en"/>
            </a:br>
            <a:endParaRPr i="1"/>
          </a:p>
          <a:p>
            <a:pPr indent="-342900" lvl="0" marL="457200" rtl="0" algn="l">
              <a:spcBef>
                <a:spcPts val="0"/>
              </a:spcBef>
              <a:spcAft>
                <a:spcPts val="0"/>
              </a:spcAft>
              <a:buSzPts val="1800"/>
              <a:buChar char="●"/>
            </a:pPr>
            <a:r>
              <a:rPr lang="en"/>
              <a:t>Tener coeficientes “grandes” atenta contra este comportamiento</a:t>
            </a:r>
            <a:endParaRPr/>
          </a:p>
        </p:txBody>
      </p:sp>
      <p:sp>
        <p:nvSpPr>
          <p:cNvPr id="324" name="Google Shape;324;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Penalizar coeficientes grandes: intuición</a:t>
            </a:r>
            <a:endParaRPr/>
          </a:p>
        </p:txBody>
      </p:sp>
      <p:pic>
        <p:nvPicPr>
          <p:cNvPr id="325" name="Google Shape;325;p55"/>
          <p:cNvPicPr preferRelativeResize="0"/>
          <p:nvPr/>
        </p:nvPicPr>
        <p:blipFill rotWithShape="1">
          <a:blip r:embed="rId3">
            <a:alphaModFix/>
          </a:blip>
          <a:srcRect b="24686" l="3410" r="3410" t="15597"/>
          <a:stretch/>
        </p:blipFill>
        <p:spPr>
          <a:xfrm>
            <a:off x="4751675" y="1403600"/>
            <a:ext cx="4260300" cy="1231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Modelo: </a:t>
            </a:r>
            <a:r>
              <a:rPr i="1" lang="en"/>
              <a:t>y</a:t>
            </a:r>
            <a:r>
              <a:rPr baseline="-25000" i="1" lang="en"/>
              <a:t>i</a:t>
            </a:r>
            <a:r>
              <a:rPr i="1" lang="en"/>
              <a:t> = f</a:t>
            </a:r>
            <a:r>
              <a:rPr baseline="-25000" i="1" lang="en"/>
              <a:t>β</a:t>
            </a:r>
            <a:r>
              <a:rPr i="1" lang="en"/>
              <a:t>(</a:t>
            </a:r>
            <a:r>
              <a:rPr i="1" lang="en"/>
              <a:t>x</a:t>
            </a:r>
            <a:r>
              <a:rPr baseline="-25000" i="1" lang="en"/>
              <a:t>i</a:t>
            </a:r>
            <a:r>
              <a:rPr i="1" lang="en"/>
              <a:t>)</a:t>
            </a:r>
            <a:br>
              <a:rPr i="1" lang="en"/>
            </a:br>
            <a:endParaRPr i="1"/>
          </a:p>
          <a:p>
            <a:pPr indent="-342900" lvl="0" marL="457200" rtl="0" algn="l">
              <a:spcBef>
                <a:spcPts val="0"/>
              </a:spcBef>
              <a:spcAft>
                <a:spcPts val="0"/>
              </a:spcAft>
              <a:buSzPts val="1800"/>
              <a:buChar char="●"/>
            </a:pPr>
            <a:r>
              <a:rPr lang="en"/>
              <a:t>Hipótesis</a:t>
            </a:r>
            <a:endParaRPr/>
          </a:p>
          <a:p>
            <a:pPr indent="-317500" lvl="1" marL="914400" rtl="0" algn="l">
              <a:spcBef>
                <a:spcPts val="0"/>
              </a:spcBef>
              <a:spcAft>
                <a:spcPts val="0"/>
              </a:spcAft>
              <a:buSzPts val="1400"/>
              <a:buChar char="○"/>
            </a:pPr>
            <a:r>
              <a:rPr lang="en"/>
              <a:t>si </a:t>
            </a:r>
            <a:r>
              <a:rPr i="1" lang="en"/>
              <a:t>x</a:t>
            </a:r>
            <a:r>
              <a:rPr baseline="-25000" i="1" lang="en"/>
              <a:t>1</a:t>
            </a:r>
            <a:r>
              <a:rPr baseline="-25000" lang="en"/>
              <a:t> </a:t>
            </a:r>
            <a:r>
              <a:rPr lang="en"/>
              <a:t>está “cerca” de </a:t>
            </a:r>
            <a:r>
              <a:rPr i="1" lang="en"/>
              <a:t>x</a:t>
            </a:r>
            <a:r>
              <a:rPr baseline="-25000" i="1" lang="en"/>
              <a:t>2</a:t>
            </a:r>
            <a:r>
              <a:rPr i="1" lang="en"/>
              <a:t> </a:t>
            </a:r>
            <a:endParaRPr i="1"/>
          </a:p>
          <a:p>
            <a:pPr indent="-317500" lvl="1" marL="914400" rtl="0" algn="l">
              <a:spcBef>
                <a:spcPts val="0"/>
              </a:spcBef>
              <a:spcAft>
                <a:spcPts val="0"/>
              </a:spcAft>
              <a:buSzPts val="1400"/>
              <a:buChar char="○"/>
            </a:pPr>
            <a:r>
              <a:rPr lang="en"/>
              <a:t>entonces </a:t>
            </a:r>
            <a:r>
              <a:rPr i="1" lang="en"/>
              <a:t>y</a:t>
            </a:r>
            <a:r>
              <a:rPr baseline="-25000" i="1" lang="en"/>
              <a:t>1</a:t>
            </a:r>
            <a:r>
              <a:rPr baseline="-25000" lang="en"/>
              <a:t> </a:t>
            </a:r>
            <a:r>
              <a:rPr lang="en"/>
              <a:t>debería estar cerca de </a:t>
            </a:r>
            <a:r>
              <a:rPr i="1" lang="en"/>
              <a:t>y</a:t>
            </a:r>
            <a:r>
              <a:rPr baseline="-25000" i="1" lang="en"/>
              <a:t>2</a:t>
            </a:r>
            <a:endParaRPr i="1"/>
          </a:p>
          <a:p>
            <a:pPr indent="-317500" lvl="1" marL="914400" rtl="0" algn="l">
              <a:spcBef>
                <a:spcPts val="0"/>
              </a:spcBef>
              <a:spcAft>
                <a:spcPts val="0"/>
              </a:spcAft>
              <a:buSzPts val="1400"/>
              <a:buChar char="○"/>
            </a:pPr>
            <a:r>
              <a:rPr lang="en"/>
              <a:t>ergo, quisieramos que </a:t>
            </a:r>
            <a:r>
              <a:rPr i="1" lang="en"/>
              <a:t>f</a:t>
            </a:r>
            <a:r>
              <a:rPr baseline="-25000" i="1" lang="en" sz="1800"/>
              <a:t>β</a:t>
            </a:r>
            <a:r>
              <a:rPr i="1" lang="en"/>
              <a:t>(x</a:t>
            </a:r>
            <a:r>
              <a:rPr baseline="-25000" i="1" lang="en"/>
              <a:t>1</a:t>
            </a:r>
            <a:r>
              <a:rPr i="1" lang="en"/>
              <a:t>)</a:t>
            </a:r>
            <a:r>
              <a:rPr lang="en"/>
              <a:t> este cerca de </a:t>
            </a:r>
            <a:r>
              <a:rPr i="1" lang="en"/>
              <a:t>f(x</a:t>
            </a:r>
            <a:r>
              <a:rPr baseline="-25000" i="1" lang="en"/>
              <a:t>2</a:t>
            </a:r>
            <a:r>
              <a:rPr i="1" lang="en"/>
              <a:t>)</a:t>
            </a:r>
            <a:br>
              <a:rPr i="1" lang="en"/>
            </a:br>
            <a:endParaRPr i="1"/>
          </a:p>
          <a:p>
            <a:pPr indent="-342900" lvl="0" marL="457200" rtl="0" algn="l">
              <a:spcBef>
                <a:spcPts val="0"/>
              </a:spcBef>
              <a:spcAft>
                <a:spcPts val="0"/>
              </a:spcAft>
              <a:buSzPts val="1800"/>
              <a:buChar char="●"/>
            </a:pPr>
            <a:r>
              <a:rPr lang="en"/>
              <a:t>Tener coeficientes “grandes” atenta contra este comportamiento</a:t>
            </a:r>
            <a:endParaRPr/>
          </a:p>
        </p:txBody>
      </p:sp>
      <p:sp>
        <p:nvSpPr>
          <p:cNvPr id="331" name="Google Shape;33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Penalizar coeficientes grandes: intuición</a:t>
            </a:r>
            <a:endParaRPr/>
          </a:p>
        </p:txBody>
      </p:sp>
      <p:pic>
        <p:nvPicPr>
          <p:cNvPr id="332" name="Google Shape;332;p56">
            <a:hlinkClick r:id="rId3"/>
          </p:cNvPr>
          <p:cNvPicPr preferRelativeResize="0"/>
          <p:nvPr/>
        </p:nvPicPr>
        <p:blipFill>
          <a:blip r:embed="rId4">
            <a:alphaModFix/>
          </a:blip>
          <a:stretch>
            <a:fillRect/>
          </a:stretch>
        </p:blipFill>
        <p:spPr>
          <a:xfrm>
            <a:off x="4355725" y="1714500"/>
            <a:ext cx="4542348" cy="2543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Ejemplos de regularizaciones: L1 y L2</a:t>
            </a:r>
            <a:endParaRPr/>
          </a:p>
        </p:txBody>
      </p:sp>
      <p:sp>
        <p:nvSpPr>
          <p:cNvPr id="338" name="Google Shape;338;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endParaRPr/>
          </a:p>
          <a:p>
            <a:pPr indent="0" lvl="0" marL="0" rtl="0" algn="l">
              <a:spcBef>
                <a:spcPts val="1600"/>
              </a:spcBef>
              <a:spcAft>
                <a:spcPts val="1600"/>
              </a:spcAft>
              <a:buNone/>
            </a:pPr>
            <a:r>
              <a:t/>
            </a:r>
            <a:endParaRPr/>
          </a:p>
        </p:txBody>
      </p:sp>
      <p:pic>
        <p:nvPicPr>
          <p:cNvPr id="339" name="Google Shape;339;p57"/>
          <p:cNvPicPr preferRelativeResize="0"/>
          <p:nvPr/>
        </p:nvPicPr>
        <p:blipFill>
          <a:blip r:embed="rId3">
            <a:alphaModFix/>
          </a:blip>
          <a:stretch>
            <a:fillRect/>
          </a:stretch>
        </p:blipFill>
        <p:spPr>
          <a:xfrm>
            <a:off x="1634225" y="1152475"/>
            <a:ext cx="4841950" cy="3521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8"/>
          <p:cNvSpPr txBox="1"/>
          <p:nvPr/>
        </p:nvSpPr>
        <p:spPr>
          <a:xfrm>
            <a:off x="793600" y="4469675"/>
            <a:ext cx="8130900" cy="59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Hastie pagina 61</a:t>
            </a:r>
            <a:br>
              <a:rPr lang="en" sz="1000"/>
            </a:br>
            <a:r>
              <a:rPr lang="en" sz="1000"/>
              <a:t>Bishop pagina 144</a:t>
            </a:r>
            <a:endParaRPr sz="1000"/>
          </a:p>
        </p:txBody>
      </p:sp>
      <p:sp>
        <p:nvSpPr>
          <p:cNvPr id="345" name="Google Shape;34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Multiplicadores de Lagrange</a:t>
            </a:r>
            <a:endParaRPr sz="2300"/>
          </a:p>
        </p:txBody>
      </p:sp>
      <p:sp>
        <p:nvSpPr>
          <p:cNvPr id="346" name="Google Shape;346;p5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endParaRPr/>
          </a:p>
          <a:p>
            <a:pPr indent="0" lvl="0" marL="0" rtl="0" algn="l">
              <a:spcBef>
                <a:spcPts val="1600"/>
              </a:spcBef>
              <a:spcAft>
                <a:spcPts val="1600"/>
              </a:spcAft>
              <a:buNone/>
            </a:pPr>
            <a:r>
              <a:t/>
            </a:r>
            <a:endParaRPr/>
          </a:p>
        </p:txBody>
      </p:sp>
      <p:pic>
        <p:nvPicPr>
          <p:cNvPr id="347" name="Google Shape;347;p58"/>
          <p:cNvPicPr preferRelativeResize="0"/>
          <p:nvPr/>
        </p:nvPicPr>
        <p:blipFill>
          <a:blip r:embed="rId3">
            <a:alphaModFix/>
          </a:blip>
          <a:stretch>
            <a:fillRect/>
          </a:stretch>
        </p:blipFill>
        <p:spPr>
          <a:xfrm>
            <a:off x="629950" y="1744450"/>
            <a:ext cx="3533275" cy="1068600"/>
          </a:xfrm>
          <a:prstGeom prst="rect">
            <a:avLst/>
          </a:prstGeom>
          <a:noFill/>
          <a:ln>
            <a:noFill/>
          </a:ln>
        </p:spPr>
      </p:pic>
      <p:pic>
        <p:nvPicPr>
          <p:cNvPr id="348" name="Google Shape;348;p58"/>
          <p:cNvPicPr preferRelativeResize="0"/>
          <p:nvPr/>
        </p:nvPicPr>
        <p:blipFill rotWithShape="1">
          <a:blip r:embed="rId4">
            <a:alphaModFix/>
          </a:blip>
          <a:srcRect b="0" l="4752" r="0" t="0"/>
          <a:stretch/>
        </p:blipFill>
        <p:spPr>
          <a:xfrm>
            <a:off x="816075" y="3236311"/>
            <a:ext cx="3999899" cy="646063"/>
          </a:xfrm>
          <a:prstGeom prst="rect">
            <a:avLst/>
          </a:prstGeom>
          <a:noFill/>
          <a:ln>
            <a:noFill/>
          </a:ln>
        </p:spPr>
      </p:pic>
      <p:pic>
        <p:nvPicPr>
          <p:cNvPr id="349" name="Google Shape;349;p58"/>
          <p:cNvPicPr preferRelativeResize="0"/>
          <p:nvPr/>
        </p:nvPicPr>
        <p:blipFill>
          <a:blip r:embed="rId5">
            <a:alphaModFix/>
          </a:blip>
          <a:stretch>
            <a:fillRect/>
          </a:stretch>
        </p:blipFill>
        <p:spPr>
          <a:xfrm>
            <a:off x="4961575" y="1804321"/>
            <a:ext cx="3963050" cy="2195225"/>
          </a:xfrm>
          <a:prstGeom prst="rect">
            <a:avLst/>
          </a:prstGeom>
          <a:noFill/>
          <a:ln>
            <a:noFill/>
          </a:ln>
        </p:spPr>
      </p:pic>
      <p:pic>
        <p:nvPicPr>
          <p:cNvPr id="350" name="Google Shape;350;p58"/>
          <p:cNvPicPr preferRelativeResize="0"/>
          <p:nvPr/>
        </p:nvPicPr>
        <p:blipFill rotWithShape="1">
          <a:blip r:embed="rId6">
            <a:alphaModFix/>
          </a:blip>
          <a:srcRect b="16597" l="19857" r="19857" t="23070"/>
          <a:stretch/>
        </p:blipFill>
        <p:spPr>
          <a:xfrm>
            <a:off x="3099575" y="2380825"/>
            <a:ext cx="306950" cy="254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Ejemplos de regularizaciones: Dropout</a:t>
            </a:r>
            <a:endParaRPr/>
          </a:p>
        </p:txBody>
      </p:sp>
      <p:sp>
        <p:nvSpPr>
          <p:cNvPr id="356" name="Google Shape;356;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endParaRPr/>
          </a:p>
          <a:p>
            <a:pPr indent="0" lvl="0" marL="0" rtl="0" algn="l">
              <a:spcBef>
                <a:spcPts val="1600"/>
              </a:spcBef>
              <a:spcAft>
                <a:spcPts val="1600"/>
              </a:spcAft>
              <a:buNone/>
            </a:pPr>
            <a:r>
              <a:t/>
            </a:r>
            <a:endParaRPr/>
          </a:p>
        </p:txBody>
      </p:sp>
      <p:pic>
        <p:nvPicPr>
          <p:cNvPr id="357" name="Google Shape;357;p59"/>
          <p:cNvPicPr preferRelativeResize="0"/>
          <p:nvPr/>
        </p:nvPicPr>
        <p:blipFill>
          <a:blip r:embed="rId3">
            <a:alphaModFix/>
          </a:blip>
          <a:stretch>
            <a:fillRect/>
          </a:stretch>
        </p:blipFill>
        <p:spPr>
          <a:xfrm>
            <a:off x="1220375" y="1152475"/>
            <a:ext cx="6912901" cy="3636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pic>
        <p:nvPicPr>
          <p:cNvPr id="363" name="Google Shape;363;p60"/>
          <p:cNvPicPr preferRelativeResize="0"/>
          <p:nvPr/>
        </p:nvPicPr>
        <p:blipFill rotWithShape="1">
          <a:blip r:embed="rId3">
            <a:alphaModFix/>
          </a:blip>
          <a:srcRect b="16240" l="0" r="0" t="0"/>
          <a:stretch/>
        </p:blipFill>
        <p:spPr>
          <a:xfrm>
            <a:off x="2066349" y="1879925"/>
            <a:ext cx="4611525" cy="1961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Preguntas in class</a:t>
            </a:r>
            <a:endParaRPr/>
          </a:p>
        </p:txBody>
      </p:sp>
      <p:sp>
        <p:nvSpPr>
          <p:cNvPr id="369" name="Google Shape;369;p6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700" u="sng">
                <a:solidFill>
                  <a:schemeClr val="hlink"/>
                </a:solidFill>
                <a:hlinkClick r:id="rId3"/>
              </a:rPr>
              <a:t>https://itempool.com/elsonidoq/live/</a:t>
            </a:r>
            <a:r>
              <a:rPr lang="en" sz="2700"/>
              <a:t> </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Tenés dudas? Cargalas en el grupo de facebook</a:t>
            </a:r>
            <a:endParaRPr/>
          </a:p>
        </p:txBody>
      </p:sp>
      <p:pic>
        <p:nvPicPr>
          <p:cNvPr id="81" name="Google Shape;81;p17"/>
          <p:cNvPicPr preferRelativeResize="0"/>
          <p:nvPr/>
        </p:nvPicPr>
        <p:blipFill>
          <a:blip r:embed="rId3">
            <a:alphaModFix/>
          </a:blip>
          <a:stretch>
            <a:fillRect/>
          </a:stretch>
        </p:blipFill>
        <p:spPr>
          <a:xfrm>
            <a:off x="2379848" y="1204450"/>
            <a:ext cx="4026774" cy="33644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Bias / Variance trade off</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 variance trade off</a:t>
            </a:r>
            <a:endParaRPr/>
          </a:p>
        </p:txBody>
      </p:sp>
      <p:sp>
        <p:nvSpPr>
          <p:cNvPr id="380" name="Google Shape;380;p63"/>
          <p:cNvSpPr txBox="1"/>
          <p:nvPr>
            <p:ph idx="1" type="body"/>
          </p:nvPr>
        </p:nvSpPr>
        <p:spPr>
          <a:xfrm>
            <a:off x="311700" y="1152475"/>
            <a:ext cx="8520600" cy="34164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n"/>
              <a:t>Una versión resumida de </a:t>
            </a:r>
            <a:r>
              <a:rPr lang="en" u="sng">
                <a:solidFill>
                  <a:schemeClr val="hlink"/>
                </a:solidFill>
                <a:hlinkClick r:id="rId3"/>
              </a:rPr>
              <a:t>este</a:t>
            </a:r>
            <a:r>
              <a:rPr lang="en"/>
              <a:t> post. </a:t>
            </a:r>
            <a:br>
              <a:rPr lang="en"/>
            </a:br>
            <a:r>
              <a:rPr lang="en"/>
              <a:t>Muy muy recomendados!!!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idx="1" type="body"/>
          </p:nvPr>
        </p:nvSpPr>
        <p:spPr>
          <a:xfrm>
            <a:off x="311700" y="1152475"/>
            <a:ext cx="8520600" cy="34164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t/>
            </a:r>
            <a:endParaRPr/>
          </a:p>
        </p:txBody>
      </p:sp>
      <p:sp>
        <p:nvSpPr>
          <p:cNvPr id="386" name="Google Shape;38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 variance trade off </a:t>
            </a:r>
            <a:r>
              <a:rPr lang="en" sz="1800"/>
              <a:t>[estimadores]</a:t>
            </a:r>
            <a:endParaRPr sz="1800"/>
          </a:p>
        </p:txBody>
      </p:sp>
      <p:pic>
        <p:nvPicPr>
          <p:cNvPr id="387" name="Google Shape;387;p64"/>
          <p:cNvPicPr preferRelativeResize="0"/>
          <p:nvPr/>
        </p:nvPicPr>
        <p:blipFill>
          <a:blip r:embed="rId3">
            <a:alphaModFix/>
          </a:blip>
          <a:stretch>
            <a:fillRect/>
          </a:stretch>
        </p:blipFill>
        <p:spPr>
          <a:xfrm>
            <a:off x="311700" y="2003014"/>
            <a:ext cx="5882324" cy="1715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 variance trade off </a:t>
            </a:r>
            <a:r>
              <a:rPr lang="en" sz="1800"/>
              <a:t>[estimadores]</a:t>
            </a:r>
            <a:endParaRPr/>
          </a:p>
        </p:txBody>
      </p:sp>
      <p:pic>
        <p:nvPicPr>
          <p:cNvPr id="393" name="Google Shape;393;p65"/>
          <p:cNvPicPr preferRelativeResize="0"/>
          <p:nvPr/>
        </p:nvPicPr>
        <p:blipFill>
          <a:blip r:embed="rId3">
            <a:alphaModFix/>
          </a:blip>
          <a:stretch>
            <a:fillRect/>
          </a:stretch>
        </p:blipFill>
        <p:spPr>
          <a:xfrm>
            <a:off x="2047949" y="1152475"/>
            <a:ext cx="5048114" cy="39910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 variance trade off </a:t>
            </a:r>
            <a:r>
              <a:rPr lang="en" sz="1800"/>
              <a:t>[estimadores]</a:t>
            </a:r>
            <a:endParaRPr/>
          </a:p>
        </p:txBody>
      </p:sp>
      <p:pic>
        <p:nvPicPr>
          <p:cNvPr id="399" name="Google Shape;399;p66"/>
          <p:cNvPicPr preferRelativeResize="0"/>
          <p:nvPr/>
        </p:nvPicPr>
        <p:blipFill>
          <a:blip r:embed="rId3">
            <a:alphaModFix/>
          </a:blip>
          <a:stretch>
            <a:fillRect/>
          </a:stretch>
        </p:blipFill>
        <p:spPr>
          <a:xfrm>
            <a:off x="363025" y="1772925"/>
            <a:ext cx="8417952" cy="1771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7"/>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Asumimos que existe una </a:t>
            </a:r>
            <a:r>
              <a:rPr lang="en"/>
              <a:t>función </a:t>
            </a:r>
            <a:r>
              <a:rPr i="1" lang="en"/>
              <a:t>desconocida</a:t>
            </a:r>
            <a:r>
              <a:rPr lang="en"/>
              <a:t> que vincula </a:t>
            </a:r>
            <a:r>
              <a:rPr b="1" lang="en"/>
              <a:t>x</a:t>
            </a:r>
            <a:r>
              <a:rPr lang="en"/>
              <a:t> con </a:t>
            </a:r>
            <a:r>
              <a:rPr b="1" lang="en"/>
              <a:t>y</a:t>
            </a:r>
            <a:br>
              <a:rPr b="1" lang="en"/>
            </a:br>
            <a:br>
              <a:rPr b="1" lang="en"/>
            </a:br>
            <a:br>
              <a:rPr b="1" lang="en"/>
            </a:br>
            <a:endParaRPr b="1"/>
          </a:p>
          <a:p>
            <a:pPr indent="-342900" lvl="0" marL="457200" rtl="0" algn="l">
              <a:spcBef>
                <a:spcPts val="0"/>
              </a:spcBef>
              <a:spcAft>
                <a:spcPts val="0"/>
              </a:spcAft>
              <a:buSzPts val="1800"/>
              <a:buChar char="●"/>
            </a:pPr>
            <a:r>
              <a:rPr lang="en"/>
              <a:t>Entrenamos un modelo     y evaluamos cómo le va en datos no vistos</a:t>
            </a:r>
            <a:br>
              <a:rPr lang="en"/>
            </a:br>
            <a:endParaRPr/>
          </a:p>
        </p:txBody>
      </p:sp>
      <p:sp>
        <p:nvSpPr>
          <p:cNvPr id="405" name="Google Shape;405;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 variance trade off </a:t>
            </a:r>
            <a:r>
              <a:rPr lang="en" sz="1800"/>
              <a:t>[Machine Learning]</a:t>
            </a:r>
            <a:endParaRPr/>
          </a:p>
        </p:txBody>
      </p:sp>
      <p:pic>
        <p:nvPicPr>
          <p:cNvPr id="406" name="Google Shape;406;p67"/>
          <p:cNvPicPr preferRelativeResize="0"/>
          <p:nvPr/>
        </p:nvPicPr>
        <p:blipFill>
          <a:blip r:embed="rId3">
            <a:alphaModFix/>
          </a:blip>
          <a:stretch>
            <a:fillRect/>
          </a:stretch>
        </p:blipFill>
        <p:spPr>
          <a:xfrm>
            <a:off x="849975" y="1638950"/>
            <a:ext cx="2193908" cy="572700"/>
          </a:xfrm>
          <a:prstGeom prst="rect">
            <a:avLst/>
          </a:prstGeom>
          <a:noFill/>
          <a:ln>
            <a:noFill/>
          </a:ln>
        </p:spPr>
      </p:pic>
      <p:pic>
        <p:nvPicPr>
          <p:cNvPr id="407" name="Google Shape;407;p67"/>
          <p:cNvPicPr preferRelativeResize="0"/>
          <p:nvPr/>
        </p:nvPicPr>
        <p:blipFill>
          <a:blip r:embed="rId4">
            <a:alphaModFix/>
          </a:blip>
          <a:stretch>
            <a:fillRect/>
          </a:stretch>
        </p:blipFill>
        <p:spPr>
          <a:xfrm>
            <a:off x="849975" y="2904593"/>
            <a:ext cx="4419598" cy="749408"/>
          </a:xfrm>
          <a:prstGeom prst="rect">
            <a:avLst/>
          </a:prstGeom>
          <a:noFill/>
          <a:ln>
            <a:noFill/>
          </a:ln>
        </p:spPr>
      </p:pic>
      <p:pic>
        <p:nvPicPr>
          <p:cNvPr id="408" name="Google Shape;408;p67"/>
          <p:cNvPicPr preferRelativeResize="0"/>
          <p:nvPr/>
        </p:nvPicPr>
        <p:blipFill>
          <a:blip r:embed="rId5">
            <a:alphaModFix/>
          </a:blip>
          <a:stretch>
            <a:fillRect/>
          </a:stretch>
        </p:blipFill>
        <p:spPr>
          <a:xfrm>
            <a:off x="3257218" y="2591175"/>
            <a:ext cx="223244" cy="548300"/>
          </a:xfrm>
          <a:prstGeom prst="rect">
            <a:avLst/>
          </a:prstGeom>
          <a:noFill/>
          <a:ln>
            <a:noFill/>
          </a:ln>
        </p:spPr>
      </p:pic>
      <p:pic>
        <p:nvPicPr>
          <p:cNvPr id="409" name="Google Shape;409;p67"/>
          <p:cNvPicPr preferRelativeResize="0"/>
          <p:nvPr/>
        </p:nvPicPr>
        <p:blipFill>
          <a:blip r:embed="rId6">
            <a:alphaModFix/>
          </a:blip>
          <a:stretch>
            <a:fillRect/>
          </a:stretch>
        </p:blipFill>
        <p:spPr>
          <a:xfrm>
            <a:off x="3437993" y="2636000"/>
            <a:ext cx="107825" cy="317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 variance trade off </a:t>
            </a:r>
            <a:r>
              <a:rPr lang="en" sz="1800"/>
              <a:t>[Machine Learning]</a:t>
            </a:r>
            <a:endParaRPr/>
          </a:p>
        </p:txBody>
      </p:sp>
      <p:sp>
        <p:nvSpPr>
          <p:cNvPr id="415" name="Google Shape;41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 puede demostrar (y esta en el medium) que </a:t>
            </a:r>
            <a:endParaRPr/>
          </a:p>
        </p:txBody>
      </p:sp>
      <p:pic>
        <p:nvPicPr>
          <p:cNvPr id="416" name="Google Shape;416;p68"/>
          <p:cNvPicPr preferRelativeResize="0"/>
          <p:nvPr/>
        </p:nvPicPr>
        <p:blipFill>
          <a:blip r:embed="rId3">
            <a:alphaModFix/>
          </a:blip>
          <a:stretch>
            <a:fillRect/>
          </a:stretch>
        </p:blipFill>
        <p:spPr>
          <a:xfrm>
            <a:off x="1300552" y="2468614"/>
            <a:ext cx="3261301" cy="1654276"/>
          </a:xfrm>
          <a:prstGeom prst="rect">
            <a:avLst/>
          </a:prstGeom>
          <a:noFill/>
          <a:ln>
            <a:noFill/>
          </a:ln>
        </p:spPr>
      </p:pic>
      <p:pic>
        <p:nvPicPr>
          <p:cNvPr id="417" name="Google Shape;417;p68"/>
          <p:cNvPicPr preferRelativeResize="0"/>
          <p:nvPr/>
        </p:nvPicPr>
        <p:blipFill>
          <a:blip r:embed="rId4">
            <a:alphaModFix/>
          </a:blip>
          <a:stretch>
            <a:fillRect/>
          </a:stretch>
        </p:blipFill>
        <p:spPr>
          <a:xfrm>
            <a:off x="664450" y="1719218"/>
            <a:ext cx="4419598" cy="749408"/>
          </a:xfrm>
          <a:prstGeom prst="rect">
            <a:avLst/>
          </a:prstGeom>
          <a:noFill/>
          <a:ln>
            <a:noFill/>
          </a:ln>
        </p:spPr>
      </p:pic>
      <p:pic>
        <p:nvPicPr>
          <p:cNvPr id="418" name="Google Shape;418;p68"/>
          <p:cNvPicPr preferRelativeResize="0"/>
          <p:nvPr/>
        </p:nvPicPr>
        <p:blipFill rotWithShape="1">
          <a:blip r:embed="rId4">
            <a:alphaModFix/>
          </a:blip>
          <a:srcRect b="0" l="0" r="84664" t="0"/>
          <a:stretch/>
        </p:blipFill>
        <p:spPr>
          <a:xfrm>
            <a:off x="664450" y="2387000"/>
            <a:ext cx="677777" cy="749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 variance trade off </a:t>
            </a:r>
            <a:r>
              <a:rPr lang="en" sz="1800"/>
              <a:t>[Machine Learning]</a:t>
            </a:r>
            <a:endParaRPr/>
          </a:p>
        </p:txBody>
      </p:sp>
      <p:sp>
        <p:nvSpPr>
          <p:cNvPr id="424" name="Google Shape;424;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 puede demostrar </a:t>
            </a:r>
            <a:r>
              <a:rPr lang="en" sz="1000"/>
              <a:t>(esta en el </a:t>
            </a:r>
            <a:r>
              <a:rPr lang="en" sz="1000" u="sng">
                <a:solidFill>
                  <a:schemeClr val="hlink"/>
                </a:solidFill>
                <a:hlinkClick r:id="rId3"/>
              </a:rPr>
              <a:t>post de medium</a:t>
            </a:r>
            <a:r>
              <a:rPr lang="en" sz="1000"/>
              <a:t>)</a:t>
            </a:r>
            <a:r>
              <a:rPr lang="en"/>
              <a:t> que </a:t>
            </a:r>
            <a:endParaRPr/>
          </a:p>
        </p:txBody>
      </p:sp>
      <p:pic>
        <p:nvPicPr>
          <p:cNvPr id="425" name="Google Shape;425;p69"/>
          <p:cNvPicPr preferRelativeResize="0"/>
          <p:nvPr/>
        </p:nvPicPr>
        <p:blipFill>
          <a:blip r:embed="rId4">
            <a:alphaModFix/>
          </a:blip>
          <a:stretch>
            <a:fillRect/>
          </a:stretch>
        </p:blipFill>
        <p:spPr>
          <a:xfrm>
            <a:off x="1300552" y="2468614"/>
            <a:ext cx="3261301" cy="1654276"/>
          </a:xfrm>
          <a:prstGeom prst="rect">
            <a:avLst/>
          </a:prstGeom>
          <a:noFill/>
          <a:ln>
            <a:noFill/>
          </a:ln>
        </p:spPr>
      </p:pic>
      <p:pic>
        <p:nvPicPr>
          <p:cNvPr id="426" name="Google Shape;426;p69"/>
          <p:cNvPicPr preferRelativeResize="0"/>
          <p:nvPr/>
        </p:nvPicPr>
        <p:blipFill>
          <a:blip r:embed="rId5">
            <a:alphaModFix/>
          </a:blip>
          <a:stretch>
            <a:fillRect/>
          </a:stretch>
        </p:blipFill>
        <p:spPr>
          <a:xfrm>
            <a:off x="664450" y="1719218"/>
            <a:ext cx="4419598" cy="749408"/>
          </a:xfrm>
          <a:prstGeom prst="rect">
            <a:avLst/>
          </a:prstGeom>
          <a:noFill/>
          <a:ln>
            <a:noFill/>
          </a:ln>
        </p:spPr>
      </p:pic>
      <p:pic>
        <p:nvPicPr>
          <p:cNvPr id="427" name="Google Shape;427;p69"/>
          <p:cNvPicPr preferRelativeResize="0"/>
          <p:nvPr/>
        </p:nvPicPr>
        <p:blipFill rotWithShape="1">
          <a:blip r:embed="rId5">
            <a:alphaModFix/>
          </a:blip>
          <a:srcRect b="0" l="0" r="84664" t="0"/>
          <a:stretch/>
        </p:blipFill>
        <p:spPr>
          <a:xfrm>
            <a:off x="664450" y="2387000"/>
            <a:ext cx="677777" cy="749400"/>
          </a:xfrm>
          <a:prstGeom prst="rect">
            <a:avLst/>
          </a:prstGeom>
          <a:noFill/>
          <a:ln>
            <a:noFill/>
          </a:ln>
        </p:spPr>
      </p:pic>
      <p:pic>
        <p:nvPicPr>
          <p:cNvPr id="428" name="Google Shape;428;p69"/>
          <p:cNvPicPr preferRelativeResize="0"/>
          <p:nvPr/>
        </p:nvPicPr>
        <p:blipFill>
          <a:blip r:embed="rId6">
            <a:alphaModFix/>
          </a:blip>
          <a:stretch>
            <a:fillRect/>
          </a:stretch>
        </p:blipFill>
        <p:spPr>
          <a:xfrm>
            <a:off x="5586726" y="1576100"/>
            <a:ext cx="3072825" cy="3324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qué me sirve?</a:t>
            </a:r>
            <a:endParaRPr/>
          </a:p>
        </p:txBody>
      </p:sp>
      <p:sp>
        <p:nvSpPr>
          <p:cNvPr id="434" name="Google Shape;434;p7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Entreno un modelo. </a:t>
            </a:r>
            <a:endParaRPr/>
          </a:p>
          <a:p>
            <a:pPr indent="-342900" lvl="0" marL="457200" rtl="0" algn="l">
              <a:spcBef>
                <a:spcPts val="1600"/>
              </a:spcBef>
              <a:spcAft>
                <a:spcPts val="0"/>
              </a:spcAft>
              <a:buSzPts val="1800"/>
              <a:buChar char="●"/>
            </a:pPr>
            <a:r>
              <a:rPr lang="en"/>
              <a:t>Si tengo high bias ⇒ Increase model complexity</a:t>
            </a:r>
            <a:br>
              <a:rPr lang="en"/>
            </a:br>
            <a:endParaRPr/>
          </a:p>
          <a:p>
            <a:pPr indent="-342900" lvl="0" marL="457200" rtl="0" algn="l">
              <a:spcBef>
                <a:spcPts val="0"/>
              </a:spcBef>
              <a:spcAft>
                <a:spcPts val="0"/>
              </a:spcAft>
              <a:buSzPts val="1800"/>
              <a:buChar char="●"/>
            </a:pPr>
            <a:r>
              <a:rPr lang="en"/>
              <a:t>Si tengo high variance ⇒ menos model complexity o regularize o más data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H</a:t>
            </a:r>
            <a:r>
              <a:rPr lang="en"/>
              <a:t>igh Bias</a:t>
            </a:r>
            <a:endParaRPr/>
          </a:p>
          <a:p>
            <a:pPr indent="-317500" lvl="1" marL="914400" rtl="0" algn="l">
              <a:spcBef>
                <a:spcPts val="0"/>
              </a:spcBef>
              <a:spcAft>
                <a:spcPts val="0"/>
              </a:spcAft>
              <a:buSzPts val="1400"/>
              <a:buChar char="○"/>
            </a:pPr>
            <a:r>
              <a:rPr lang="en"/>
              <a:t>Error alto en training y validation sets</a:t>
            </a:r>
            <a:br>
              <a:rPr lang="en"/>
            </a:br>
            <a:endParaRPr/>
          </a:p>
          <a:p>
            <a:pPr indent="-342900" lvl="0" marL="457200" rtl="0" algn="l">
              <a:spcBef>
                <a:spcPts val="0"/>
              </a:spcBef>
              <a:spcAft>
                <a:spcPts val="0"/>
              </a:spcAft>
              <a:buSzPts val="1800"/>
              <a:buChar char="●"/>
            </a:pPr>
            <a:r>
              <a:rPr lang="en"/>
              <a:t>High variance</a:t>
            </a:r>
            <a:endParaRPr/>
          </a:p>
          <a:p>
            <a:pPr indent="-317500" lvl="1" marL="914400" rtl="0" algn="l">
              <a:spcBef>
                <a:spcPts val="0"/>
              </a:spcBef>
              <a:spcAft>
                <a:spcPts val="0"/>
              </a:spcAft>
              <a:buSzPts val="1400"/>
              <a:buChar char="○"/>
            </a:pPr>
            <a:r>
              <a:rPr lang="en"/>
              <a:t>Error bajo en training set y alto en validation set</a:t>
            </a:r>
            <a:br>
              <a:rPr lang="en"/>
            </a:br>
            <a:endParaRPr/>
          </a:p>
          <a:p>
            <a:pPr indent="-342900" lvl="0" marL="457200" rtl="0" algn="l">
              <a:spcBef>
                <a:spcPts val="0"/>
              </a:spcBef>
              <a:spcAft>
                <a:spcPts val="0"/>
              </a:spcAft>
              <a:buSzPts val="1800"/>
              <a:buChar char="●"/>
            </a:pPr>
            <a:r>
              <a:rPr lang="en"/>
              <a:t>Asumiendo que no overfiteamos al validation set</a:t>
            </a:r>
            <a:endParaRPr/>
          </a:p>
        </p:txBody>
      </p:sp>
      <p:sp>
        <p:nvSpPr>
          <p:cNvPr id="440" name="Google Shape;44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 cómo me doy cuenta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Evaluación de la clase anterior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Preguntas in class</a:t>
            </a:r>
            <a:endParaRPr/>
          </a:p>
        </p:txBody>
      </p:sp>
      <p:sp>
        <p:nvSpPr>
          <p:cNvPr id="446" name="Google Shape;446;p7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2700" u="sng">
                <a:solidFill>
                  <a:schemeClr val="hlink"/>
                </a:solidFill>
                <a:hlinkClick r:id="rId3"/>
              </a:rPr>
              <a:t>https://itempool.com/elsonidoq/live/</a:t>
            </a:r>
            <a:r>
              <a:rPr lang="en" sz="2700"/>
              <a:t> </a:t>
            </a:r>
            <a:endParaRPr sz="27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selection</a:t>
            </a:r>
            <a:endParaRPr/>
          </a:p>
        </p:txBody>
      </p:sp>
      <p:sp>
        <p:nvSpPr>
          <p:cNvPr id="452" name="Google Shape;452;p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 arte de navegar por el universo de soluciones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Parámetros vs hyper parámetros</a:t>
            </a:r>
            <a:endParaRPr/>
          </a:p>
        </p:txBody>
      </p:sp>
      <p:sp>
        <p:nvSpPr>
          <p:cNvPr id="458" name="Google Shape;458;p7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Un parámetro es algo que se estima en el método de aprendizaje</a:t>
            </a:r>
            <a:endParaRPr/>
          </a:p>
          <a:p>
            <a:pPr indent="-317500" lvl="1" marL="914400" rtl="0" algn="l">
              <a:spcBef>
                <a:spcPts val="0"/>
              </a:spcBef>
              <a:spcAft>
                <a:spcPts val="0"/>
              </a:spcAft>
              <a:buSzPts val="1400"/>
              <a:buChar char="○"/>
            </a:pPr>
            <a:r>
              <a:rPr lang="en"/>
              <a:t>e.g. es el β en una regresión</a:t>
            </a:r>
            <a:br>
              <a:rPr lang="en"/>
            </a:br>
            <a:endParaRPr/>
          </a:p>
          <a:p>
            <a:pPr indent="-342900" lvl="0" marL="457200" rtl="0" algn="l">
              <a:spcBef>
                <a:spcPts val="0"/>
              </a:spcBef>
              <a:spcAft>
                <a:spcPts val="0"/>
              </a:spcAft>
              <a:buSzPts val="1800"/>
              <a:buChar char="●"/>
            </a:pPr>
            <a:r>
              <a:rPr lang="en"/>
              <a:t>Un hyper parámetro determina el método de aprendizaje</a:t>
            </a:r>
            <a:endParaRPr/>
          </a:p>
          <a:p>
            <a:pPr indent="-317500" lvl="1" marL="914400" rtl="0" algn="l">
              <a:spcBef>
                <a:spcPts val="0"/>
              </a:spcBef>
              <a:spcAft>
                <a:spcPts val="0"/>
              </a:spcAft>
              <a:buSzPts val="1400"/>
              <a:buChar char="○"/>
            </a:pPr>
            <a:r>
              <a:rPr lang="en"/>
              <a:t>e.g. si vamos a usar o no regularizació</a:t>
            </a:r>
            <a:r>
              <a:rPr lang="en"/>
              <a:t>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666666"/>
                </a:solidFill>
              </a:rPr>
              <a:t>Model selection es</a:t>
            </a:r>
            <a:r>
              <a:rPr lang="en" sz="2300">
                <a:solidFill>
                  <a:srgbClr val="666666"/>
                </a:solidFill>
              </a:rPr>
              <a:t> </a:t>
            </a:r>
            <a:br>
              <a:rPr lang="en" sz="2300">
                <a:solidFill>
                  <a:srgbClr val="666666"/>
                </a:solidFill>
              </a:rPr>
            </a:br>
            <a:r>
              <a:rPr b="1" lang="en" sz="3200">
                <a:solidFill>
                  <a:srgbClr val="666666"/>
                </a:solidFill>
              </a:rPr>
              <a:t>buscar</a:t>
            </a:r>
            <a:r>
              <a:rPr lang="en" sz="3200">
                <a:solidFill>
                  <a:srgbClr val="666666"/>
                </a:solidFill>
              </a:rPr>
              <a:t> </a:t>
            </a:r>
            <a:r>
              <a:rPr b="1" lang="en" sz="3200">
                <a:solidFill>
                  <a:srgbClr val="666666"/>
                </a:solidFill>
              </a:rPr>
              <a:t>los mejores hyper parámetros</a:t>
            </a:r>
            <a:r>
              <a:rPr lang="en" sz="3200">
                <a:solidFill>
                  <a:srgbClr val="666666"/>
                </a:solidFill>
              </a:rPr>
              <a:t> para nuestro problema</a:t>
            </a:r>
            <a:endParaRPr sz="3200">
              <a:solidFill>
                <a:srgbClr val="666666"/>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Todo lo que no se estima con los datos puede pensarse como hyper </a:t>
            </a:r>
            <a:r>
              <a:rPr lang="en"/>
              <a:t>parámetro</a:t>
            </a:r>
            <a:br>
              <a:rPr lang="en"/>
            </a:br>
            <a:endParaRPr/>
          </a:p>
          <a:p>
            <a:pPr indent="-342900" lvl="0" marL="457200" rtl="0" algn="l">
              <a:spcBef>
                <a:spcPts val="0"/>
              </a:spcBef>
              <a:spcAft>
                <a:spcPts val="0"/>
              </a:spcAft>
              <a:buSzPts val="1800"/>
              <a:buChar char="●"/>
            </a:pPr>
            <a:r>
              <a:rPr lang="en"/>
              <a:t>Normalizamos los datos?</a:t>
            </a:r>
            <a:br>
              <a:rPr lang="en"/>
            </a:br>
            <a:endParaRPr/>
          </a:p>
          <a:p>
            <a:pPr indent="-342900" lvl="0" marL="457200" rtl="0" algn="l">
              <a:spcBef>
                <a:spcPts val="0"/>
              </a:spcBef>
              <a:spcAft>
                <a:spcPts val="0"/>
              </a:spcAft>
              <a:buSzPts val="1800"/>
              <a:buChar char="●"/>
            </a:pPr>
            <a:r>
              <a:rPr lang="en"/>
              <a:t>Vamos a utilizar X característica?</a:t>
            </a:r>
            <a:br>
              <a:rPr lang="en"/>
            </a:br>
            <a:endParaRPr/>
          </a:p>
          <a:p>
            <a:pPr indent="-342900" lvl="0" marL="457200" rtl="0" algn="l">
              <a:spcBef>
                <a:spcPts val="0"/>
              </a:spcBef>
              <a:spcAft>
                <a:spcPts val="0"/>
              </a:spcAft>
              <a:buSzPts val="1800"/>
              <a:buChar char="●"/>
            </a:pPr>
            <a:r>
              <a:rPr lang="en"/>
              <a:t>Usamos arbol o red neuronal?</a:t>
            </a:r>
            <a:br>
              <a:rPr lang="en"/>
            </a:br>
            <a:endParaRPr/>
          </a:p>
          <a:p>
            <a:pPr indent="-342900" lvl="0" marL="457200" rtl="0" algn="l">
              <a:spcBef>
                <a:spcPts val="0"/>
              </a:spcBef>
              <a:spcAft>
                <a:spcPts val="0"/>
              </a:spcAft>
              <a:buSzPts val="1800"/>
              <a:buChar char="●"/>
            </a:pPr>
            <a:r>
              <a:rPr lang="en"/>
              <a:t>Qué altura máxima le permito tener al árbol?</a:t>
            </a:r>
            <a:endParaRPr/>
          </a:p>
        </p:txBody>
      </p:sp>
      <p:sp>
        <p:nvSpPr>
          <p:cNvPr id="469" name="Google Shape;469;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 parámetros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 Diferentes approaches</a:t>
            </a:r>
            <a:endParaRPr/>
          </a:p>
        </p:txBody>
      </p:sp>
      <p:sp>
        <p:nvSpPr>
          <p:cNvPr id="475" name="Google Shape;475;p7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Pruebas </a:t>
            </a:r>
            <a:r>
              <a:rPr lang="en"/>
              <a:t>manuales</a:t>
            </a:r>
            <a:br>
              <a:rPr lang="en"/>
            </a:br>
            <a:endParaRPr sz="1100"/>
          </a:p>
          <a:p>
            <a:pPr indent="-342900" lvl="0" marL="457200" rtl="0" algn="l">
              <a:spcBef>
                <a:spcPts val="0"/>
              </a:spcBef>
              <a:spcAft>
                <a:spcPts val="0"/>
              </a:spcAft>
              <a:buSzPts val="1800"/>
              <a:buChar char="●"/>
            </a:pPr>
            <a:r>
              <a:rPr lang="en"/>
              <a:t>Grid search</a:t>
            </a:r>
            <a:br>
              <a:rPr lang="en"/>
            </a:br>
            <a:endParaRPr sz="1100"/>
          </a:p>
          <a:p>
            <a:pPr indent="-342900" lvl="0" marL="457200" rtl="0" algn="l">
              <a:spcBef>
                <a:spcPts val="0"/>
              </a:spcBef>
              <a:spcAft>
                <a:spcPts val="0"/>
              </a:spcAft>
              <a:buSzPts val="1800"/>
              <a:buChar char="●"/>
            </a:pPr>
            <a:r>
              <a:rPr lang="en"/>
              <a:t>Random search</a:t>
            </a:r>
            <a:br>
              <a:rPr lang="en"/>
            </a:br>
            <a:endParaRPr sz="1100"/>
          </a:p>
          <a:p>
            <a:pPr indent="-342900" lvl="0" marL="457200" rtl="0" algn="l">
              <a:spcBef>
                <a:spcPts val="0"/>
              </a:spcBef>
              <a:spcAft>
                <a:spcPts val="0"/>
              </a:spcAft>
              <a:buSzPts val="1800"/>
              <a:buChar char="●"/>
            </a:pPr>
            <a:r>
              <a:rPr lang="en"/>
              <a:t>Secuential model based optimization</a:t>
            </a:r>
            <a:br>
              <a:rPr lang="en"/>
            </a:br>
            <a:endParaRPr sz="1100"/>
          </a:p>
          <a:p>
            <a:pPr indent="-342900" lvl="0" marL="457200" rtl="0" algn="l">
              <a:spcBef>
                <a:spcPts val="0"/>
              </a:spcBef>
              <a:spcAft>
                <a:spcPts val="0"/>
              </a:spcAft>
              <a:buSzPts val="1800"/>
              <a:buChar char="●"/>
            </a:pPr>
            <a:r>
              <a:rPr lang="en"/>
              <a:t>Auto ML</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Pruebas manuales</a:t>
            </a:r>
            <a:endParaRPr/>
          </a:p>
        </p:txBody>
      </p:sp>
      <p:sp>
        <p:nvSpPr>
          <p:cNvPr id="481" name="Google Shape;481;p7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Sistematicidad es fundamental</a:t>
            </a:r>
            <a:br>
              <a:rPr lang="en"/>
            </a:br>
            <a:endParaRPr/>
          </a:p>
          <a:p>
            <a:pPr indent="-342900" lvl="0" marL="457200" rtl="0" algn="l">
              <a:spcBef>
                <a:spcPts val="0"/>
              </a:spcBef>
              <a:spcAft>
                <a:spcPts val="0"/>
              </a:spcAft>
              <a:buSzPts val="1800"/>
              <a:buChar char="●"/>
            </a:pPr>
            <a:r>
              <a:rPr lang="en"/>
              <a:t>Permite un análisis mucho más detallado entre prueba y prueba</a:t>
            </a:r>
            <a:br>
              <a:rPr lang="en"/>
            </a:br>
            <a:endParaRPr/>
          </a:p>
          <a:p>
            <a:pPr indent="-342900" lvl="0" marL="457200" rtl="0" algn="l">
              <a:spcBef>
                <a:spcPts val="0"/>
              </a:spcBef>
              <a:spcAft>
                <a:spcPts val="0"/>
              </a:spcAft>
              <a:buSzPts val="1800"/>
              <a:buChar char="●"/>
            </a:pPr>
            <a:r>
              <a:rPr lang="en"/>
              <a:t>Muy útil con modelos que son caros de entrenar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search</a:t>
            </a:r>
            <a:endParaRPr/>
          </a:p>
        </p:txBody>
      </p:sp>
      <p:pic>
        <p:nvPicPr>
          <p:cNvPr id="487" name="Google Shape;487;p79"/>
          <p:cNvPicPr preferRelativeResize="0"/>
          <p:nvPr/>
        </p:nvPicPr>
        <p:blipFill>
          <a:blip r:embed="rId3">
            <a:alphaModFix/>
          </a:blip>
          <a:stretch>
            <a:fillRect/>
          </a:stretch>
        </p:blipFill>
        <p:spPr>
          <a:xfrm>
            <a:off x="2441975" y="1347650"/>
            <a:ext cx="3151975" cy="3151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Pros:</a:t>
            </a:r>
            <a:endParaRPr/>
          </a:p>
          <a:p>
            <a:pPr indent="-342900" lvl="0" marL="457200" rtl="0" algn="l">
              <a:spcBef>
                <a:spcPts val="1600"/>
              </a:spcBef>
              <a:spcAft>
                <a:spcPts val="0"/>
              </a:spcAft>
              <a:buSzPts val="1800"/>
              <a:buChar char="●"/>
            </a:pPr>
            <a:r>
              <a:rPr lang="en"/>
              <a:t>Exhaustivo</a:t>
            </a:r>
            <a:endParaRPr/>
          </a:p>
          <a:p>
            <a:pPr indent="-342900" lvl="0" marL="457200" rtl="0" algn="l">
              <a:spcBef>
                <a:spcPts val="0"/>
              </a:spcBef>
              <a:spcAft>
                <a:spcPts val="0"/>
              </a:spcAft>
              <a:buSzPts val="1800"/>
              <a:buChar char="●"/>
            </a:pPr>
            <a:r>
              <a:rPr lang="en"/>
              <a:t>Facil de </a:t>
            </a:r>
            <a:r>
              <a:rPr lang="en"/>
              <a:t>programar</a:t>
            </a:r>
            <a:endParaRPr/>
          </a:p>
          <a:p>
            <a:pPr indent="0" lvl="0" marL="0" rtl="0" algn="l">
              <a:spcBef>
                <a:spcPts val="1600"/>
              </a:spcBef>
              <a:spcAft>
                <a:spcPts val="0"/>
              </a:spcAft>
              <a:buNone/>
            </a:pPr>
            <a:r>
              <a:rPr lang="en"/>
              <a:t>Cons</a:t>
            </a:r>
            <a:endParaRPr/>
          </a:p>
          <a:p>
            <a:pPr indent="-342900" lvl="0" marL="457200" rtl="0" algn="l">
              <a:spcBef>
                <a:spcPts val="1600"/>
              </a:spcBef>
              <a:spcAft>
                <a:spcPts val="0"/>
              </a:spcAft>
              <a:buClr>
                <a:srgbClr val="FFFFFF"/>
              </a:buClr>
              <a:buSzPts val="1800"/>
              <a:buChar char="●"/>
            </a:pPr>
            <a:r>
              <a:rPr lang="en">
                <a:solidFill>
                  <a:srgbClr val="FFFFFF"/>
                </a:solidFill>
              </a:rPr>
              <a:t>Exhaustivo </a:t>
            </a:r>
            <a:endParaRPr>
              <a:solidFill>
                <a:srgbClr val="FFFFFF"/>
              </a:solidFill>
            </a:endParaRPr>
          </a:p>
        </p:txBody>
      </p:sp>
      <p:sp>
        <p:nvSpPr>
          <p:cNvPr id="493" name="Google Shape;49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search</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Pros:</a:t>
            </a:r>
            <a:endParaRPr/>
          </a:p>
          <a:p>
            <a:pPr indent="-342900" lvl="0" marL="457200" rtl="0" algn="l">
              <a:spcBef>
                <a:spcPts val="1600"/>
              </a:spcBef>
              <a:spcAft>
                <a:spcPts val="0"/>
              </a:spcAft>
              <a:buSzPts val="1800"/>
              <a:buChar char="●"/>
            </a:pPr>
            <a:r>
              <a:rPr lang="en"/>
              <a:t>Exhaustivo</a:t>
            </a:r>
            <a:endParaRPr/>
          </a:p>
          <a:p>
            <a:pPr indent="-342900" lvl="0" marL="457200" rtl="0" algn="l">
              <a:spcBef>
                <a:spcPts val="0"/>
              </a:spcBef>
              <a:spcAft>
                <a:spcPts val="0"/>
              </a:spcAft>
              <a:buSzPts val="1800"/>
              <a:buChar char="●"/>
            </a:pPr>
            <a:r>
              <a:rPr lang="en"/>
              <a:t>Facil de programar</a:t>
            </a:r>
            <a:endParaRPr/>
          </a:p>
          <a:p>
            <a:pPr indent="0" lvl="0" marL="0" rtl="0" algn="l">
              <a:spcBef>
                <a:spcPts val="1600"/>
              </a:spcBef>
              <a:spcAft>
                <a:spcPts val="0"/>
              </a:spcAft>
              <a:buNone/>
            </a:pPr>
            <a:r>
              <a:rPr lang="en"/>
              <a:t>Cons</a:t>
            </a:r>
            <a:endParaRPr/>
          </a:p>
          <a:p>
            <a:pPr indent="-342900" lvl="0" marL="457200" rtl="0" algn="l">
              <a:spcBef>
                <a:spcPts val="1600"/>
              </a:spcBef>
              <a:spcAft>
                <a:spcPts val="0"/>
              </a:spcAft>
              <a:buSzPts val="1800"/>
              <a:buChar char="●"/>
            </a:pPr>
            <a:r>
              <a:rPr lang="en"/>
              <a:t>Exhaustivo </a:t>
            </a:r>
            <a:endParaRPr/>
          </a:p>
        </p:txBody>
      </p:sp>
      <p:sp>
        <p:nvSpPr>
          <p:cNvPr id="499" name="Google Shape;49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 search</a:t>
            </a:r>
            <a:endParaRPr/>
          </a:p>
        </p:txBody>
      </p:sp>
      <p:pic>
        <p:nvPicPr>
          <p:cNvPr id="500" name="Google Shape;500;p81"/>
          <p:cNvPicPr preferRelativeResize="0"/>
          <p:nvPr/>
        </p:nvPicPr>
        <p:blipFill>
          <a:blip r:embed="rId3">
            <a:alphaModFix/>
          </a:blip>
          <a:stretch>
            <a:fillRect/>
          </a:stretch>
        </p:blipFill>
        <p:spPr>
          <a:xfrm>
            <a:off x="2073041" y="3451500"/>
            <a:ext cx="570050" cy="51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Evaluación de la clase anterior</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 name="Google Shape;93;p19"/>
          <p:cNvPicPr preferRelativeResize="0"/>
          <p:nvPr/>
        </p:nvPicPr>
        <p:blipFill>
          <a:blip r:embed="rId3">
            <a:alphaModFix/>
          </a:blip>
          <a:stretch>
            <a:fillRect/>
          </a:stretch>
        </p:blipFill>
        <p:spPr>
          <a:xfrm>
            <a:off x="2413535" y="1152475"/>
            <a:ext cx="4316918" cy="399102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search</a:t>
            </a:r>
            <a:endParaRPr/>
          </a:p>
        </p:txBody>
      </p:sp>
      <p:sp>
        <p:nvSpPr>
          <p:cNvPr id="506" name="Google Shape;506;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Es como Grid Search pero no se queda clavado probando todas las posibilidades</a:t>
            </a:r>
            <a:endParaRPr/>
          </a:p>
        </p:txBody>
      </p:sp>
      <p:pic>
        <p:nvPicPr>
          <p:cNvPr id="507" name="Google Shape;507;p82"/>
          <p:cNvPicPr preferRelativeResize="0"/>
          <p:nvPr/>
        </p:nvPicPr>
        <p:blipFill>
          <a:blip r:embed="rId3">
            <a:alphaModFix/>
          </a:blip>
          <a:stretch>
            <a:fillRect/>
          </a:stretch>
        </p:blipFill>
        <p:spPr>
          <a:xfrm>
            <a:off x="1167950" y="1805200"/>
            <a:ext cx="5894677" cy="29491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Pros:</a:t>
            </a:r>
            <a:endParaRPr/>
          </a:p>
          <a:p>
            <a:pPr indent="-342900" lvl="0" marL="457200" rtl="0" algn="l">
              <a:spcBef>
                <a:spcPts val="1600"/>
              </a:spcBef>
              <a:spcAft>
                <a:spcPts val="0"/>
              </a:spcAft>
              <a:buSzPts val="1800"/>
              <a:buChar char="●"/>
            </a:pPr>
            <a:r>
              <a:rPr lang="en"/>
              <a:t>Explora el espacio sin tener que detenerse en cada posible </a:t>
            </a:r>
            <a:r>
              <a:rPr lang="en"/>
              <a:t>combinación</a:t>
            </a:r>
            <a:endParaRPr/>
          </a:p>
          <a:p>
            <a:pPr indent="-342900" lvl="0" marL="457200" rtl="0" algn="l">
              <a:spcBef>
                <a:spcPts val="0"/>
              </a:spcBef>
              <a:spcAft>
                <a:spcPts val="0"/>
              </a:spcAft>
              <a:buSzPts val="1800"/>
              <a:buChar char="●"/>
            </a:pPr>
            <a:r>
              <a:rPr lang="en"/>
              <a:t>Facil de programar</a:t>
            </a:r>
            <a:endParaRPr/>
          </a:p>
          <a:p>
            <a:pPr indent="0" lvl="0" marL="0" rtl="0" algn="l">
              <a:spcBef>
                <a:spcPts val="1600"/>
              </a:spcBef>
              <a:spcAft>
                <a:spcPts val="0"/>
              </a:spcAft>
              <a:buNone/>
            </a:pPr>
            <a:r>
              <a:rPr lang="en"/>
              <a:t>Cons:</a:t>
            </a:r>
            <a:endParaRPr/>
          </a:p>
          <a:p>
            <a:pPr indent="-342900" lvl="0" marL="457200" rtl="0" algn="l">
              <a:spcBef>
                <a:spcPts val="1600"/>
              </a:spcBef>
              <a:spcAft>
                <a:spcPts val="0"/>
              </a:spcAft>
              <a:buSzPts val="1800"/>
              <a:buChar char="●"/>
            </a:pPr>
            <a:r>
              <a:rPr lang="en"/>
              <a:t>No hay relación entre los experimentos viejos y los nuevos</a:t>
            </a:r>
            <a:endParaRPr/>
          </a:p>
          <a:p>
            <a:pPr indent="-317500" lvl="1" marL="914400" rtl="0" algn="l">
              <a:spcBef>
                <a:spcPts val="0"/>
              </a:spcBef>
              <a:spcAft>
                <a:spcPts val="0"/>
              </a:spcAft>
              <a:buSzPts val="1400"/>
              <a:buChar char="○"/>
            </a:pPr>
            <a:r>
              <a:rPr lang="en"/>
              <a:t>i.e. no aprende del pasado</a:t>
            </a:r>
            <a:endParaRPr/>
          </a:p>
          <a:p>
            <a:pPr indent="-342900" lvl="0" marL="457200" rtl="0" algn="l">
              <a:spcBef>
                <a:spcPts val="0"/>
              </a:spcBef>
              <a:spcAft>
                <a:spcPts val="0"/>
              </a:spcAft>
              <a:buClr>
                <a:srgbClr val="FFFFFF"/>
              </a:buClr>
              <a:buSzPts val="1800"/>
              <a:buChar char="●"/>
            </a:pPr>
            <a:r>
              <a:rPr lang="en">
                <a:solidFill>
                  <a:srgbClr val="FFFFFF"/>
                </a:solidFill>
              </a:rPr>
              <a:t>Exhaustivo </a:t>
            </a:r>
            <a:endParaRPr>
              <a:solidFill>
                <a:srgbClr val="FFFFFF"/>
              </a:solidFill>
            </a:endParaRPr>
          </a:p>
        </p:txBody>
      </p:sp>
      <p:sp>
        <p:nvSpPr>
          <p:cNvPr id="513" name="Google Shape;513;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a:t>
            </a:r>
            <a:r>
              <a:rPr lang="en"/>
              <a:t> search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Entrenar un modelo es una operación cara</a:t>
            </a:r>
            <a:endParaRPr/>
          </a:p>
          <a:p>
            <a:pPr indent="-342900" lvl="0" marL="457200" rtl="0" algn="l">
              <a:spcBef>
                <a:spcPts val="0"/>
              </a:spcBef>
              <a:spcAft>
                <a:spcPts val="0"/>
              </a:spcAft>
              <a:buSzPts val="1800"/>
              <a:buChar char="●"/>
            </a:pPr>
            <a:r>
              <a:rPr lang="en"/>
              <a:t>Model selection puede pensarse como un problema de optimización</a:t>
            </a:r>
            <a:endParaRPr/>
          </a:p>
          <a:p>
            <a:pPr indent="-342900" lvl="0" marL="457200" rtl="0" algn="l">
              <a:spcBef>
                <a:spcPts val="0"/>
              </a:spcBef>
              <a:spcAft>
                <a:spcPts val="0"/>
              </a:spcAft>
              <a:buSzPts val="1800"/>
              <a:buChar char="●"/>
            </a:pPr>
            <a:r>
              <a:rPr lang="en"/>
              <a:t>Queremos optimizar </a:t>
            </a:r>
            <a:r>
              <a:rPr i="1" lang="en"/>
              <a:t>f(hyper_parameters) → metrica</a:t>
            </a:r>
            <a:endParaRPr i="1"/>
          </a:p>
          <a:p>
            <a:pPr indent="-342900" lvl="0" marL="457200" rtl="0" algn="l">
              <a:spcBef>
                <a:spcPts val="0"/>
              </a:spcBef>
              <a:spcAft>
                <a:spcPts val="0"/>
              </a:spcAft>
              <a:buSzPts val="1800"/>
              <a:buChar char="●"/>
            </a:pPr>
            <a:r>
              <a:rPr lang="en"/>
              <a:t>Por ejemplo</a:t>
            </a:r>
            <a:endParaRPr/>
          </a:p>
          <a:p>
            <a:pPr indent="-317500" lvl="1" marL="914400" rtl="0" algn="l">
              <a:spcBef>
                <a:spcPts val="0"/>
              </a:spcBef>
              <a:spcAft>
                <a:spcPts val="0"/>
              </a:spcAft>
              <a:buSzPts val="1400"/>
              <a:buChar char="○"/>
            </a:pPr>
            <a:r>
              <a:rPr lang="en"/>
              <a:t>Familia de modelos: regresion lineal</a:t>
            </a:r>
            <a:endParaRPr/>
          </a:p>
          <a:p>
            <a:pPr indent="-317500" lvl="1" marL="914400" rtl="0" algn="l">
              <a:spcBef>
                <a:spcPts val="0"/>
              </a:spcBef>
              <a:spcAft>
                <a:spcPts val="0"/>
              </a:spcAft>
              <a:buSzPts val="1400"/>
              <a:buChar char="○"/>
            </a:pPr>
            <a:r>
              <a:rPr lang="en"/>
              <a:t>hyper_parameters: coeficiente λ de regularización</a:t>
            </a:r>
            <a:endParaRPr/>
          </a:p>
          <a:p>
            <a:pPr indent="-317500" lvl="1" marL="914400" rtl="0" algn="l">
              <a:spcBef>
                <a:spcPts val="0"/>
              </a:spcBef>
              <a:spcAft>
                <a:spcPts val="0"/>
              </a:spcAft>
              <a:buSzPts val="1400"/>
              <a:buChar char="○"/>
            </a:pPr>
            <a:r>
              <a:rPr lang="en"/>
              <a:t>f(λ)</a:t>
            </a:r>
            <a:endParaRPr/>
          </a:p>
          <a:p>
            <a:pPr indent="-317500" lvl="2" marL="1371600" rtl="0" algn="l">
              <a:spcBef>
                <a:spcPts val="0"/>
              </a:spcBef>
              <a:spcAft>
                <a:spcPts val="0"/>
              </a:spcAft>
              <a:buSzPts val="1400"/>
              <a:buChar char="■"/>
            </a:pPr>
            <a:r>
              <a:rPr lang="en"/>
              <a:t>Entrena el modelo utilizando λ</a:t>
            </a:r>
            <a:endParaRPr/>
          </a:p>
          <a:p>
            <a:pPr indent="-317500" lvl="2" marL="1371600" rtl="0" algn="l">
              <a:spcBef>
                <a:spcPts val="0"/>
              </a:spcBef>
              <a:spcAft>
                <a:spcPts val="0"/>
              </a:spcAft>
              <a:buSzPts val="1400"/>
              <a:buChar char="■"/>
            </a:pPr>
            <a:r>
              <a:rPr lang="en"/>
              <a:t>Devuelve el error cuadrático en el development set</a:t>
            </a:r>
            <a:endParaRPr/>
          </a:p>
        </p:txBody>
      </p:sp>
      <p:sp>
        <p:nvSpPr>
          <p:cNvPr id="519" name="Google Shape;51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lang="en"/>
              <a:t>ecuential </a:t>
            </a:r>
            <a:r>
              <a:rPr b="1" lang="en"/>
              <a:t>M</a:t>
            </a:r>
            <a:r>
              <a:rPr lang="en"/>
              <a:t>odel </a:t>
            </a:r>
            <a:r>
              <a:rPr b="1" lang="en"/>
              <a:t>B</a:t>
            </a:r>
            <a:r>
              <a:rPr lang="en"/>
              <a:t>ased </a:t>
            </a:r>
            <a:r>
              <a:rPr b="1" lang="en"/>
              <a:t>O</a:t>
            </a:r>
            <a:r>
              <a:rPr lang="en"/>
              <a:t>ptimization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lang="en"/>
              <a:t>ecuential </a:t>
            </a:r>
            <a:r>
              <a:rPr b="1" lang="en"/>
              <a:t>M</a:t>
            </a:r>
            <a:r>
              <a:rPr lang="en"/>
              <a:t>odel </a:t>
            </a:r>
            <a:r>
              <a:rPr b="1" lang="en"/>
              <a:t>B</a:t>
            </a:r>
            <a:r>
              <a:rPr lang="en"/>
              <a:t>ased </a:t>
            </a:r>
            <a:r>
              <a:rPr b="1" lang="en"/>
              <a:t>O</a:t>
            </a:r>
            <a:r>
              <a:rPr lang="en"/>
              <a:t>ptimization </a:t>
            </a:r>
            <a:endParaRPr/>
          </a:p>
        </p:txBody>
      </p:sp>
      <p:sp>
        <p:nvSpPr>
          <p:cNvPr id="525" name="Google Shape;525;p8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La idea es utilizar un modelo para guiar la búsqueda en el espacio de hyper parámetros</a:t>
            </a:r>
            <a:br>
              <a:rPr lang="en"/>
            </a:br>
            <a:endParaRPr/>
          </a:p>
          <a:p>
            <a:pPr indent="-342900" lvl="0" marL="457200" rtl="0" algn="l">
              <a:spcBef>
                <a:spcPts val="0"/>
              </a:spcBef>
              <a:spcAft>
                <a:spcPts val="0"/>
              </a:spcAft>
              <a:buSzPts val="1800"/>
              <a:buChar char="●"/>
            </a:pPr>
            <a:r>
              <a:rPr lang="en"/>
              <a:t>Llevándolo a concreto en nuestro ejemplo</a:t>
            </a:r>
            <a:endParaRPr/>
          </a:p>
          <a:p>
            <a:pPr indent="-317500" lvl="1" marL="914400" rtl="0" algn="l">
              <a:spcBef>
                <a:spcPts val="0"/>
              </a:spcBef>
              <a:spcAft>
                <a:spcPts val="0"/>
              </a:spcAft>
              <a:buSzPts val="1400"/>
              <a:buChar char="○"/>
            </a:pPr>
            <a:r>
              <a:rPr lang="en"/>
              <a:t>x</a:t>
            </a:r>
            <a:r>
              <a:rPr baseline="-25000" lang="en"/>
              <a:t>i</a:t>
            </a:r>
            <a:r>
              <a:rPr lang="en"/>
              <a:t> → λ</a:t>
            </a:r>
            <a:endParaRPr/>
          </a:p>
          <a:p>
            <a:pPr indent="-317500" lvl="1" marL="914400" rtl="0" algn="l">
              <a:spcBef>
                <a:spcPts val="0"/>
              </a:spcBef>
              <a:spcAft>
                <a:spcPts val="0"/>
              </a:spcAft>
              <a:buSzPts val="1400"/>
              <a:buChar char="○"/>
            </a:pPr>
            <a:r>
              <a:rPr lang="en"/>
              <a:t>y</a:t>
            </a:r>
            <a:r>
              <a:rPr baseline="-25000" lang="en"/>
              <a:t>i</a:t>
            </a:r>
            <a:r>
              <a:rPr lang="en"/>
              <a:t> → error cuadratico en development set</a:t>
            </a:r>
            <a:br>
              <a:rPr lang="en"/>
            </a:br>
            <a:endParaRPr/>
          </a:p>
          <a:p>
            <a:pPr indent="-342900" lvl="0" marL="457200" rtl="0" algn="l">
              <a:spcBef>
                <a:spcPts val="0"/>
              </a:spcBef>
              <a:spcAft>
                <a:spcPts val="0"/>
              </a:spcAft>
              <a:buSzPts val="1800"/>
              <a:buChar char="●"/>
            </a:pPr>
            <a:r>
              <a:rPr lang="en"/>
              <a:t>Hay muuuuchas </a:t>
            </a:r>
            <a:r>
              <a:rPr lang="en"/>
              <a:t>implementaciones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SMBO bayesiano</a:t>
            </a:r>
            <a:endParaRPr/>
          </a:p>
        </p:txBody>
      </p:sp>
      <p:pic>
        <p:nvPicPr>
          <p:cNvPr id="531" name="Google Shape;531;p86"/>
          <p:cNvPicPr preferRelativeResize="0"/>
          <p:nvPr/>
        </p:nvPicPr>
        <p:blipFill rotWithShape="1">
          <a:blip r:embed="rId3">
            <a:alphaModFix/>
          </a:blip>
          <a:srcRect b="66982" l="0" r="0" t="0"/>
          <a:stretch/>
        </p:blipFill>
        <p:spPr>
          <a:xfrm>
            <a:off x="3011625" y="1017725"/>
            <a:ext cx="3792302" cy="12358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SMBO bayesiano</a:t>
            </a:r>
            <a:endParaRPr/>
          </a:p>
        </p:txBody>
      </p:sp>
      <p:pic>
        <p:nvPicPr>
          <p:cNvPr id="537" name="Google Shape;537;p87"/>
          <p:cNvPicPr preferRelativeResize="0"/>
          <p:nvPr/>
        </p:nvPicPr>
        <p:blipFill rotWithShape="1">
          <a:blip r:embed="rId3">
            <a:alphaModFix/>
          </a:blip>
          <a:srcRect b="33779" l="0" r="0" t="0"/>
          <a:stretch/>
        </p:blipFill>
        <p:spPr>
          <a:xfrm>
            <a:off x="3011625" y="1017725"/>
            <a:ext cx="3792302" cy="24786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SMBO bayesiano</a:t>
            </a:r>
            <a:endParaRPr/>
          </a:p>
        </p:txBody>
      </p:sp>
      <p:pic>
        <p:nvPicPr>
          <p:cNvPr id="543" name="Google Shape;543;p88"/>
          <p:cNvPicPr preferRelativeResize="0"/>
          <p:nvPr/>
        </p:nvPicPr>
        <p:blipFill>
          <a:blip r:embed="rId3">
            <a:alphaModFix/>
          </a:blip>
          <a:stretch>
            <a:fillRect/>
          </a:stretch>
        </p:blipFill>
        <p:spPr>
          <a:xfrm>
            <a:off x="3011625" y="1017725"/>
            <a:ext cx="3792302" cy="37429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Exemplo SMBO: hyperopt</a:t>
            </a:r>
            <a:endParaRPr/>
          </a:p>
        </p:txBody>
      </p:sp>
      <p:pic>
        <p:nvPicPr>
          <p:cNvPr id="549" name="Google Shape;549;p89"/>
          <p:cNvPicPr preferRelativeResize="0"/>
          <p:nvPr/>
        </p:nvPicPr>
        <p:blipFill rotWithShape="1">
          <a:blip r:embed="rId3">
            <a:alphaModFix/>
          </a:blip>
          <a:srcRect b="54302" l="0" r="0" t="0"/>
          <a:stretch/>
        </p:blipFill>
        <p:spPr>
          <a:xfrm>
            <a:off x="1100575" y="1199576"/>
            <a:ext cx="6718250" cy="15181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Exemplo SMBO: hyperopt</a:t>
            </a:r>
            <a:endParaRPr/>
          </a:p>
          <a:p>
            <a:pPr indent="0" lvl="0" marL="0" rtl="0" algn="l">
              <a:spcBef>
                <a:spcPts val="0"/>
              </a:spcBef>
              <a:spcAft>
                <a:spcPts val="0"/>
              </a:spcAft>
              <a:buNone/>
            </a:pPr>
            <a:r>
              <a:t/>
            </a:r>
            <a:endParaRPr/>
          </a:p>
        </p:txBody>
      </p:sp>
      <p:pic>
        <p:nvPicPr>
          <p:cNvPr id="555" name="Google Shape;555;p90"/>
          <p:cNvPicPr preferRelativeResize="0"/>
          <p:nvPr/>
        </p:nvPicPr>
        <p:blipFill rotWithShape="1">
          <a:blip r:embed="rId3">
            <a:alphaModFix/>
          </a:blip>
          <a:srcRect b="34921" l="0" r="0" t="0"/>
          <a:stretch/>
        </p:blipFill>
        <p:spPr>
          <a:xfrm>
            <a:off x="1100575" y="1199575"/>
            <a:ext cx="6718250" cy="2162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Exemplo SMBO: hyperopt</a:t>
            </a:r>
            <a:endParaRPr/>
          </a:p>
          <a:p>
            <a:pPr indent="0" lvl="0" marL="0" rtl="0" algn="l">
              <a:spcBef>
                <a:spcPts val="0"/>
              </a:spcBef>
              <a:spcAft>
                <a:spcPts val="0"/>
              </a:spcAft>
              <a:buNone/>
            </a:pPr>
            <a:r>
              <a:t/>
            </a:r>
            <a:endParaRPr/>
          </a:p>
        </p:txBody>
      </p:sp>
      <p:pic>
        <p:nvPicPr>
          <p:cNvPr id="561" name="Google Shape;561;p91"/>
          <p:cNvPicPr preferRelativeResize="0"/>
          <p:nvPr/>
        </p:nvPicPr>
        <p:blipFill>
          <a:blip r:embed="rId3">
            <a:alphaModFix/>
          </a:blip>
          <a:stretch>
            <a:fillRect/>
          </a:stretch>
        </p:blipFill>
        <p:spPr>
          <a:xfrm>
            <a:off x="1100575" y="1199576"/>
            <a:ext cx="6718250" cy="3322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Evaluación de la clase anterior</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 name="Google Shape;100;p20"/>
          <p:cNvPicPr preferRelativeResize="0"/>
          <p:nvPr/>
        </p:nvPicPr>
        <p:blipFill>
          <a:blip r:embed="rId3">
            <a:alphaModFix/>
          </a:blip>
          <a:stretch>
            <a:fillRect/>
          </a:stretch>
        </p:blipFill>
        <p:spPr>
          <a:xfrm>
            <a:off x="2315550" y="1152475"/>
            <a:ext cx="4597649" cy="385224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 ML</a:t>
            </a:r>
            <a:endParaRPr/>
          </a:p>
        </p:txBody>
      </p:sp>
      <p:sp>
        <p:nvSpPr>
          <p:cNvPr id="567" name="Google Shape;567;p9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Esencialmente</a:t>
            </a:r>
            <a:r>
              <a:rPr lang="en"/>
              <a:t> SMBO</a:t>
            </a:r>
            <a:br>
              <a:rPr lang="en"/>
            </a:br>
            <a:endParaRPr sz="1100"/>
          </a:p>
          <a:p>
            <a:pPr indent="-342900" lvl="0" marL="457200" rtl="0" algn="l">
              <a:spcBef>
                <a:spcPts val="0"/>
              </a:spcBef>
              <a:spcAft>
                <a:spcPts val="0"/>
              </a:spcAft>
              <a:buSzPts val="1800"/>
              <a:buChar char="●"/>
            </a:pPr>
            <a:r>
              <a:rPr lang="en"/>
              <a:t>Posiblemente con Deep Learning</a:t>
            </a:r>
            <a:br>
              <a:rPr lang="en"/>
            </a:br>
            <a:endParaRPr sz="1000"/>
          </a:p>
          <a:p>
            <a:pPr indent="-342900" lvl="0" marL="457200" rtl="0" algn="l">
              <a:spcBef>
                <a:spcPts val="0"/>
              </a:spcBef>
              <a:spcAft>
                <a:spcPts val="0"/>
              </a:spcAft>
              <a:buSzPts val="1800"/>
              <a:buChar char="●"/>
            </a:pPr>
            <a:r>
              <a:rPr lang="en"/>
              <a:t>Abstrae los espacios de búsqueda</a:t>
            </a:r>
            <a:endParaRPr/>
          </a:p>
          <a:p>
            <a:pPr indent="-317500" lvl="1" marL="914400" rtl="0" algn="l">
              <a:spcBef>
                <a:spcPts val="0"/>
              </a:spcBef>
              <a:spcAft>
                <a:spcPts val="0"/>
              </a:spcAft>
              <a:buSzPts val="1400"/>
              <a:buChar char="○"/>
            </a:pPr>
            <a:r>
              <a:rPr lang="en"/>
              <a:t>⇒ No tenes que saber cómo funciona cada hyper parametro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 Auto sklearn</a:t>
            </a:r>
            <a:endParaRPr/>
          </a:p>
        </p:txBody>
      </p:sp>
      <p:sp>
        <p:nvSpPr>
          <p:cNvPr id="573" name="Google Shape;573;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4" name="Google Shape;574;p93"/>
          <p:cNvPicPr preferRelativeResize="0"/>
          <p:nvPr/>
        </p:nvPicPr>
        <p:blipFill>
          <a:blip r:embed="rId3">
            <a:alphaModFix/>
          </a:blip>
          <a:stretch>
            <a:fillRect/>
          </a:stretch>
        </p:blipFill>
        <p:spPr>
          <a:xfrm>
            <a:off x="516600" y="1637025"/>
            <a:ext cx="8110800" cy="2794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free launch: todas las metodologías son útiles</a:t>
            </a:r>
            <a:endParaRPr/>
          </a:p>
        </p:txBody>
      </p:sp>
      <p:sp>
        <p:nvSpPr>
          <p:cNvPr id="580" name="Google Shape;580;p9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Nada es gratis</a:t>
            </a:r>
            <a:endParaRPr/>
          </a:p>
          <a:p>
            <a:pPr indent="-317500" lvl="1" marL="914400" rtl="0" algn="l">
              <a:spcBef>
                <a:spcPts val="0"/>
              </a:spcBef>
              <a:spcAft>
                <a:spcPts val="0"/>
              </a:spcAft>
              <a:buSzPts val="1400"/>
              <a:buChar char="○"/>
            </a:pPr>
            <a:r>
              <a:rPr lang="en"/>
              <a:t>e.g. AutoML nos da algo a cambio de computo y tiempo</a:t>
            </a:r>
            <a:br>
              <a:rPr lang="en"/>
            </a:br>
            <a:br>
              <a:rPr lang="en"/>
            </a:br>
            <a:endParaRPr/>
          </a:p>
          <a:p>
            <a:pPr indent="-342900" lvl="0" marL="457200" rtl="0" algn="l">
              <a:spcBef>
                <a:spcPts val="0"/>
              </a:spcBef>
              <a:spcAft>
                <a:spcPts val="0"/>
              </a:spcAft>
              <a:buSzPts val="1800"/>
              <a:buChar char="●"/>
            </a:pPr>
            <a:r>
              <a:rPr lang="en"/>
              <a:t>Pensar un problema genera saltos cualitativos de performance</a:t>
            </a:r>
            <a:endParaRPr/>
          </a:p>
          <a:p>
            <a:pPr indent="-317500" lvl="1" marL="914400" rtl="0" algn="l">
              <a:spcBef>
                <a:spcPts val="0"/>
              </a:spcBef>
              <a:spcAft>
                <a:spcPts val="0"/>
              </a:spcAft>
              <a:buSzPts val="1400"/>
              <a:buChar char="○"/>
            </a:pPr>
            <a:r>
              <a:rPr lang="en"/>
              <a:t>Framing del problema, arquitectura </a:t>
            </a:r>
            <a:r>
              <a:rPr lang="en"/>
              <a:t>específica</a:t>
            </a:r>
            <a:r>
              <a:rPr lang="en"/>
              <a:t> del modelo / red neuronal</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Situación</a:t>
            </a:r>
            <a:br>
              <a:rPr b="1" lang="en"/>
            </a:br>
            <a:br>
              <a:rPr lang="en" sz="800"/>
            </a:br>
            <a:r>
              <a:rPr lang="en"/>
              <a:t>Terminaste de entrenar un modelo, miras la pantalla y decís</a:t>
            </a:r>
            <a:endParaRPr/>
          </a:p>
          <a:p>
            <a:pPr indent="-342900" lvl="0" marL="457200" rtl="0" algn="l">
              <a:spcBef>
                <a:spcPts val="1600"/>
              </a:spcBef>
              <a:spcAft>
                <a:spcPts val="0"/>
              </a:spcAft>
              <a:buSzPts val="1800"/>
              <a:buChar char="-"/>
            </a:pPr>
            <a:r>
              <a:rPr lang="en"/>
              <a:t>“Uh, este modelo esta haciendo overfitting”</a:t>
            </a:r>
            <a:endParaRPr/>
          </a:p>
          <a:p>
            <a:pPr indent="0" lvl="0" marL="0" rtl="0" algn="l">
              <a:spcBef>
                <a:spcPts val="1600"/>
              </a:spcBef>
              <a:spcAft>
                <a:spcPts val="0"/>
              </a:spcAft>
              <a:buNone/>
            </a:pPr>
            <a:r>
              <a:rPr b="1" lang="en"/>
              <a:t>Te pregunto</a:t>
            </a:r>
            <a:br>
              <a:rPr b="1" lang="en"/>
            </a:br>
            <a:endParaRPr b="1" sz="100"/>
          </a:p>
          <a:p>
            <a:pPr indent="-342900" lvl="0" marL="457200" rtl="0" algn="l">
              <a:spcBef>
                <a:spcPts val="1600"/>
              </a:spcBef>
              <a:spcAft>
                <a:spcPts val="0"/>
              </a:spcAft>
              <a:buSzPts val="1800"/>
              <a:buChar char="●"/>
            </a:pPr>
            <a:r>
              <a:rPr lang="en"/>
              <a:t>Cómo te diste cuenta?</a:t>
            </a:r>
            <a:endParaRPr/>
          </a:p>
          <a:p>
            <a:pPr indent="-342900" lvl="0" marL="457200" rtl="0" algn="l">
              <a:spcBef>
                <a:spcPts val="0"/>
              </a:spcBef>
              <a:spcAft>
                <a:spcPts val="0"/>
              </a:spcAft>
              <a:buSzPts val="1800"/>
              <a:buChar char="●"/>
            </a:pPr>
            <a:r>
              <a:rPr lang="en"/>
              <a:t>Y qué vas a hacer?</a:t>
            </a:r>
            <a:endParaRPr/>
          </a:p>
        </p:txBody>
      </p:sp>
      <p:sp>
        <p:nvSpPr>
          <p:cNvPr id="586" name="Google Shape;586;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Antes de terminar!</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Hands on con toy examples!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7" name="Google Shape;597;p97"/>
          <p:cNvPicPr preferRelativeResize="0"/>
          <p:nvPr/>
        </p:nvPicPr>
        <p:blipFill>
          <a:blip r:embed="rId3">
            <a:alphaModFix/>
          </a:blip>
          <a:stretch>
            <a:fillRect/>
          </a:stretch>
        </p:blipFill>
        <p:spPr>
          <a:xfrm>
            <a:off x="1405475" y="302651"/>
            <a:ext cx="6200474" cy="428777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Entrenemos un baseline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99"/>
          <p:cNvPicPr preferRelativeResize="0"/>
          <p:nvPr/>
        </p:nvPicPr>
        <p:blipFill>
          <a:blip r:embed="rId3">
            <a:alphaModFix/>
          </a:blip>
          <a:stretch>
            <a:fillRect/>
          </a:stretch>
        </p:blipFill>
        <p:spPr>
          <a:xfrm>
            <a:off x="1974075" y="656100"/>
            <a:ext cx="5473301" cy="38313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Metodología</a:t>
            </a:r>
            <a:endParaRPr/>
          </a:p>
        </p:txBody>
      </p:sp>
      <p:sp>
        <p:nvSpPr>
          <p:cNvPr id="613" name="Google Shape;613;p10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Extrayendo las cosas que funcionan bien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Repeat code: a great way to have bugs</a:t>
            </a:r>
            <a:endParaRPr/>
          </a:p>
        </p:txBody>
      </p:sp>
      <p:sp>
        <p:nvSpPr>
          <p:cNvPr id="619" name="Google Shape;619;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0" name="Google Shape;620;p101"/>
          <p:cNvPicPr preferRelativeResize="0"/>
          <p:nvPr/>
        </p:nvPicPr>
        <p:blipFill>
          <a:blip r:embed="rId3">
            <a:alphaModFix/>
          </a:blip>
          <a:stretch>
            <a:fillRect/>
          </a:stretch>
        </p:blipFill>
        <p:spPr>
          <a:xfrm>
            <a:off x="1754123" y="1152475"/>
            <a:ext cx="5009727" cy="37961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Evaluación de la clase anterior</a:t>
            </a:r>
            <a:endParaRPr/>
          </a:p>
        </p:txBody>
      </p:sp>
      <p:pic>
        <p:nvPicPr>
          <p:cNvPr id="106" name="Google Shape;106;p21"/>
          <p:cNvPicPr preferRelativeResize="0"/>
          <p:nvPr/>
        </p:nvPicPr>
        <p:blipFill>
          <a:blip r:embed="rId3">
            <a:alphaModFix/>
          </a:blip>
          <a:stretch>
            <a:fillRect/>
          </a:stretch>
        </p:blipFill>
        <p:spPr>
          <a:xfrm>
            <a:off x="2390339" y="1152475"/>
            <a:ext cx="4363326" cy="36227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Repeat code: a great way to have bugs</a:t>
            </a:r>
            <a:endParaRPr/>
          </a:p>
        </p:txBody>
      </p:sp>
      <p:sp>
        <p:nvSpPr>
          <p:cNvPr id="626" name="Google Shape;626;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7" name="Google Shape;627;p102"/>
          <p:cNvPicPr preferRelativeResize="0"/>
          <p:nvPr/>
        </p:nvPicPr>
        <p:blipFill>
          <a:blip r:embed="rId3">
            <a:alphaModFix/>
          </a:blip>
          <a:stretch>
            <a:fillRect/>
          </a:stretch>
        </p:blipFill>
        <p:spPr>
          <a:xfrm>
            <a:off x="152400" y="1183585"/>
            <a:ext cx="9144001" cy="30811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Repeat code: a great way to have bugs</a:t>
            </a:r>
            <a:endParaRPr/>
          </a:p>
        </p:txBody>
      </p:sp>
      <p:sp>
        <p:nvSpPr>
          <p:cNvPr id="633" name="Google Shape;633;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4" name="Google Shape;634;p103"/>
          <p:cNvPicPr preferRelativeResize="0"/>
          <p:nvPr/>
        </p:nvPicPr>
        <p:blipFill>
          <a:blip r:embed="rId3">
            <a:alphaModFix/>
          </a:blip>
          <a:stretch>
            <a:fillRect/>
          </a:stretch>
        </p:blipFill>
        <p:spPr>
          <a:xfrm>
            <a:off x="1358908" y="1152475"/>
            <a:ext cx="6426186" cy="51435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Metodología</a:t>
            </a:r>
            <a:endParaRPr/>
          </a:p>
        </p:txBody>
      </p:sp>
      <p:sp>
        <p:nvSpPr>
          <p:cNvPr id="640" name="Google Shape;640;p10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Prototipar en notebook</a:t>
            </a:r>
            <a:endParaRPr/>
          </a:p>
          <a:p>
            <a:pPr indent="-342900" lvl="0" marL="457200" rtl="0" algn="l">
              <a:spcBef>
                <a:spcPts val="0"/>
              </a:spcBef>
              <a:spcAft>
                <a:spcPts val="0"/>
              </a:spcAft>
              <a:buSzPts val="1800"/>
              <a:buChar char="●"/>
            </a:pPr>
            <a:r>
              <a:rPr lang="en"/>
              <a:t>Extract a un archivo .py (o .R) </a:t>
            </a:r>
            <a:endParaRPr/>
          </a:p>
          <a:p>
            <a:pPr indent="-317500" lvl="1" marL="914400" rtl="0" algn="l">
              <a:spcBef>
                <a:spcPts val="0"/>
              </a:spcBef>
              <a:spcAft>
                <a:spcPts val="0"/>
              </a:spcAft>
              <a:buSzPts val="1400"/>
              <a:buChar char="○"/>
            </a:pPr>
            <a:r>
              <a:rPr lang="en"/>
              <a:t>Cuando validamos que funciona</a:t>
            </a:r>
            <a:endParaRPr/>
          </a:p>
          <a:p>
            <a:pPr indent="-317500" lvl="1" marL="914400" rtl="0" algn="l">
              <a:spcBef>
                <a:spcPts val="0"/>
              </a:spcBef>
              <a:spcAft>
                <a:spcPts val="0"/>
              </a:spcAft>
              <a:buSzPts val="1400"/>
              <a:buChar char="○"/>
            </a:pPr>
            <a:r>
              <a:rPr lang="en"/>
              <a:t>Cuando necesitamos ese código desde otra notebook</a:t>
            </a:r>
            <a:endParaRPr/>
          </a:p>
          <a:p>
            <a:pPr indent="-317500" lvl="1" marL="914400" rtl="0" algn="l">
              <a:spcBef>
                <a:spcPts val="0"/>
              </a:spcBef>
              <a:spcAft>
                <a:spcPts val="0"/>
              </a:spcAft>
              <a:buSzPts val="1400"/>
              <a:buChar char="○"/>
            </a:pPr>
            <a:r>
              <a:rPr lang="en"/>
              <a:t>Cuando es demasiado código y hace la notebook muy larga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Vamos al PyCharm</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Guia de ejercicios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